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182" r:id="rId1"/>
  </p:sldMasterIdLst>
  <p:notesMasterIdLst>
    <p:notesMasterId r:id="rId18"/>
  </p:notesMasterIdLst>
  <p:handoutMasterIdLst>
    <p:handoutMasterId r:id="rId19"/>
  </p:handoutMasterIdLst>
  <p:sldIdLst>
    <p:sldId id="268" r:id="rId2"/>
    <p:sldId id="257" r:id="rId3"/>
    <p:sldId id="275" r:id="rId4"/>
    <p:sldId id="276" r:id="rId5"/>
    <p:sldId id="282" r:id="rId6"/>
    <p:sldId id="281" r:id="rId7"/>
    <p:sldId id="260" r:id="rId8"/>
    <p:sldId id="259" r:id="rId9"/>
    <p:sldId id="262" r:id="rId10"/>
    <p:sldId id="277" r:id="rId11"/>
    <p:sldId id="279" r:id="rId12"/>
    <p:sldId id="270" r:id="rId13"/>
    <p:sldId id="271" r:id="rId14"/>
    <p:sldId id="265" r:id="rId15"/>
    <p:sldId id="261" r:id="rId16"/>
    <p:sldId id="28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07"/>
    <p:restoredTop sz="91599"/>
  </p:normalViewPr>
  <p:slideViewPr>
    <p:cSldViewPr snapToObjects="1">
      <p:cViewPr varScale="1">
        <p:scale>
          <a:sx n="105" d="100"/>
          <a:sy n="105" d="100"/>
        </p:scale>
        <p:origin x="20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30D30-9DBE-724D-A551-F76F508988F0}" type="datetimeFigureOut">
              <a:rPr lang="en-US" smtClean="0"/>
              <a:t>7/3/17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744E6-1D5B-2243-961F-4030317C4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13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118EE-FAC0-0148-BB63-AD29C3BE91D9}" type="datetimeFigureOut">
              <a:rPr lang="en-US" smtClean="0"/>
              <a:t>7/3/17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52DDF-2200-0A44-B756-D2514C90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66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52DDF-2200-0A44-B756-D2514C9058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51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081691CF-5A24-A943-A1BC-ECAC7DB7443C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643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B44C6-5248-0B4F-B710-A48A019C9D01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419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E4018A6-43D2-9F4D-82B5-5B72FD1374CF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039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1A2A9-F5D6-4047-8897-6CD94850C60F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835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7774-80AB-ED4A-B3AF-B6F286AD25D6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5828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37CA6-D8C8-B24B-8ADE-8D54D433D770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119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FE609-C935-7A4E-A7FE-2FA5D5DBE7C3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575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F40BB-3844-DF46-BF60-E22665570ACF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900522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F466099F-8920-D249-8278-72BEF15D14BD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61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8F84F-3CE9-774B-9BC9-4FA83A244D18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2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A2BE9-7B21-AD44-8E77-3AC0A8C7018D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97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F494C7F-8CB3-8346-9B61-7F688574C458}" type="datetime1">
              <a:rPr lang="en-CA" smtClean="0"/>
              <a:t>2017-07-03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76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3" r:id="rId1"/>
    <p:sldLayoutId id="2147484184" r:id="rId2"/>
    <p:sldLayoutId id="2147484185" r:id="rId3"/>
    <p:sldLayoutId id="2147484186" r:id="rId4"/>
    <p:sldLayoutId id="2147484187" r:id="rId5"/>
    <p:sldLayoutId id="2147484188" r:id="rId6"/>
    <p:sldLayoutId id="2147484189" r:id="rId7"/>
    <p:sldLayoutId id="2147484190" r:id="rId8"/>
    <p:sldLayoutId id="2147484191" r:id="rId9"/>
    <p:sldLayoutId id="2147484192" r:id="rId10"/>
    <p:sldLayoutId id="214748419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61708" y="1905000"/>
            <a:ext cx="9068586" cy="3047999"/>
          </a:xfrm>
        </p:spPr>
        <p:txBody>
          <a:bodyPr/>
          <a:lstStyle/>
          <a:p>
            <a:r>
              <a:rPr lang="en-CA" sz="4000" i="1" dirty="0" smtClean="0"/>
              <a:t>COLLABORATION TO IMPROVE COMMUNICATION</a:t>
            </a:r>
            <a:br>
              <a:rPr lang="en-CA" sz="4000" i="1" dirty="0" smtClean="0"/>
            </a:br>
            <a:r>
              <a:rPr lang="en-CA" sz="4000" dirty="0" smtClean="0"/>
              <a:t/>
            </a:r>
            <a:br>
              <a:rPr lang="en-CA" sz="4000" dirty="0" smtClean="0"/>
            </a:br>
            <a:r>
              <a:rPr lang="en-CA" sz="4000" u="sng" dirty="0" smtClean="0"/>
              <a:t>A Guide to effective group work</a:t>
            </a:r>
            <a:endParaRPr lang="en-US" u="sn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62100" y="4419600"/>
            <a:ext cx="9070848" cy="719663"/>
          </a:xfrm>
        </p:spPr>
        <p:txBody>
          <a:bodyPr>
            <a:normAutofit/>
          </a:bodyPr>
          <a:lstStyle/>
          <a:p>
            <a:r>
              <a:rPr lang="en-US" dirty="0" smtClean="0"/>
              <a:t>AU &amp; ASSOCIATES EDUCATION SOLUTIONS</a:t>
            </a:r>
          </a:p>
          <a:p>
            <a:r>
              <a:rPr lang="en-US" dirty="0" smtClean="0"/>
              <a:t>Presented by Lindsay McWaters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Benefits of Group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Can reduce anxiety for some</a:t>
            </a:r>
            <a:endParaRPr lang="en-CA" dirty="0"/>
          </a:p>
          <a:p>
            <a:r>
              <a:rPr lang="en-CA" dirty="0"/>
              <a:t>Work as a team, in different roles</a:t>
            </a:r>
          </a:p>
          <a:p>
            <a:r>
              <a:rPr lang="en-CA" dirty="0"/>
              <a:t>Enhances empathy, social interactions, perception of others</a:t>
            </a:r>
          </a:p>
          <a:p>
            <a:r>
              <a:rPr lang="en-CA" dirty="0"/>
              <a:t>Explaining something helps you internalize it</a:t>
            </a:r>
          </a:p>
          <a:p>
            <a:r>
              <a:rPr lang="en-CA" dirty="0"/>
              <a:t>Develop Critical thinking skills </a:t>
            </a:r>
            <a:endParaRPr lang="en-CA" dirty="0" smtClean="0"/>
          </a:p>
          <a:p>
            <a:r>
              <a:rPr lang="en-CA" dirty="0" smtClean="0"/>
              <a:t>Practice </a:t>
            </a:r>
            <a:r>
              <a:rPr lang="en-CA" dirty="0"/>
              <a:t>communication skills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/>
              <a:t>Learn how to negotiate</a:t>
            </a:r>
          </a:p>
          <a:p>
            <a:r>
              <a:rPr lang="en-CA" dirty="0" smtClean="0"/>
              <a:t>Learn </a:t>
            </a:r>
            <a:r>
              <a:rPr lang="en-CA" dirty="0"/>
              <a:t>to collaborate and reach consensus</a:t>
            </a:r>
          </a:p>
          <a:p>
            <a:r>
              <a:rPr lang="en-CA" dirty="0"/>
              <a:t>Practice problem-solving skills</a:t>
            </a:r>
          </a:p>
          <a:p>
            <a:r>
              <a:rPr lang="en-CA" dirty="0"/>
              <a:t>More brains = more opinions, viewpoints, </a:t>
            </a:r>
            <a:r>
              <a:rPr lang="en-CA" dirty="0" smtClean="0"/>
              <a:t>ideas</a:t>
            </a:r>
          </a:p>
          <a:p>
            <a:r>
              <a:rPr lang="en-CA" dirty="0" smtClean="0"/>
              <a:t>Important skill to learn for the suture</a:t>
            </a:r>
            <a:endParaRPr lang="en-CA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89960" y="6096000"/>
            <a:ext cx="5212080" cy="485992"/>
          </a:xfrm>
        </p:spPr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37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Challenges of Group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Can increase anxiety for some</a:t>
            </a:r>
          </a:p>
          <a:p>
            <a:r>
              <a:rPr lang="en-CA" dirty="0" smtClean="0"/>
              <a:t>Varied skill sets in communication, problem-solving, negotiation </a:t>
            </a:r>
          </a:p>
          <a:p>
            <a:r>
              <a:rPr lang="en-CA" dirty="0" smtClean="0"/>
              <a:t>Risk of unequal participation </a:t>
            </a:r>
          </a:p>
          <a:p>
            <a:r>
              <a:rPr lang="en-CA" dirty="0"/>
              <a:t>Reduction in creativity</a:t>
            </a:r>
          </a:p>
          <a:p>
            <a:r>
              <a:rPr lang="en-CA" dirty="0"/>
              <a:t>Clash of ideas 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Achieving </a:t>
            </a:r>
            <a:r>
              <a:rPr lang="en-CA" dirty="0"/>
              <a:t>consensus </a:t>
            </a:r>
          </a:p>
          <a:p>
            <a:r>
              <a:rPr lang="en-CA" dirty="0"/>
              <a:t>Navigating through </a:t>
            </a:r>
            <a:r>
              <a:rPr lang="en-CA" dirty="0" smtClean="0"/>
              <a:t>conflict</a:t>
            </a:r>
          </a:p>
          <a:p>
            <a:r>
              <a:rPr lang="en-CA" dirty="0" smtClean="0"/>
              <a:t>Natural leaders vs. natural followers</a:t>
            </a:r>
          </a:p>
          <a:p>
            <a:r>
              <a:rPr lang="en-CA" dirty="0" smtClean="0"/>
              <a:t>Time management and time lines</a:t>
            </a:r>
          </a:p>
          <a:p>
            <a:r>
              <a:rPr lang="en-CA" dirty="0" smtClean="0"/>
              <a:t>It is messier!</a:t>
            </a:r>
            <a:endParaRPr lang="en-CA" dirty="0"/>
          </a:p>
          <a:p>
            <a:endParaRPr lang="en-CA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6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Keys to success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191000"/>
            <a:ext cx="9070848" cy="948262"/>
          </a:xfrm>
        </p:spPr>
        <p:txBody>
          <a:bodyPr>
            <a:normAutofit/>
          </a:bodyPr>
          <a:lstStyle/>
          <a:p>
            <a:r>
              <a:rPr lang="en-US" sz="2400" i="1" dirty="0" smtClean="0"/>
              <a:t>PLANNING, PLANNING, AND MORE PLANNING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51038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Preparation: Community Building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/>
              <a:t>Create a positive environment</a:t>
            </a:r>
          </a:p>
          <a:p>
            <a:r>
              <a:rPr lang="en-CA" sz="2400" dirty="0"/>
              <a:t>Create a positive classroom culture</a:t>
            </a:r>
          </a:p>
          <a:p>
            <a:r>
              <a:rPr lang="en-CA" sz="2400" dirty="0"/>
              <a:t>Create a safe environment</a:t>
            </a:r>
          </a:p>
          <a:p>
            <a:r>
              <a:rPr lang="en-CA" sz="2400" dirty="0" smtClean="0"/>
              <a:t>Build </a:t>
            </a:r>
            <a:r>
              <a:rPr lang="en-CA" sz="2400" dirty="0"/>
              <a:t>community, </a:t>
            </a:r>
            <a:r>
              <a:rPr lang="en-CA" sz="2400" dirty="0" smtClean="0"/>
              <a:t>trust, </a:t>
            </a:r>
            <a:r>
              <a:rPr lang="en-CA" sz="2400" dirty="0"/>
              <a:t>and open communication with students </a:t>
            </a:r>
            <a:endParaRPr lang="en-CA" sz="2400" dirty="0" smtClean="0"/>
          </a:p>
          <a:p>
            <a:r>
              <a:rPr lang="en-CA" sz="2400" dirty="0" smtClean="0"/>
              <a:t>Let students have a voice</a:t>
            </a:r>
          </a:p>
          <a:p>
            <a:r>
              <a:rPr lang="en-CA" sz="2400" dirty="0" smtClean="0"/>
              <a:t>Establish </a:t>
            </a:r>
            <a:r>
              <a:rPr lang="en-CA" sz="2400" dirty="0"/>
              <a:t>classroom </a:t>
            </a:r>
            <a:r>
              <a:rPr lang="en-CA" sz="2400" dirty="0" smtClean="0"/>
              <a:t>norms </a:t>
            </a:r>
            <a:r>
              <a:rPr lang="en-CA" sz="2400" dirty="0"/>
              <a:t>for positive interactions and good </a:t>
            </a:r>
            <a:r>
              <a:rPr lang="en-CA" sz="2400" dirty="0" smtClean="0"/>
              <a:t>behaviour</a:t>
            </a:r>
          </a:p>
          <a:p>
            <a:endParaRPr lang="en-CA" sz="2400" dirty="0" smtClean="0"/>
          </a:p>
          <a:p>
            <a:endParaRPr lang="en-CA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091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Preparation: Data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sz="2600" dirty="0" smtClean="0"/>
              <a:t>Find out your students’ interests, backgrounds, hobbies, etc. </a:t>
            </a:r>
          </a:p>
          <a:p>
            <a:r>
              <a:rPr lang="en-CA" sz="2600" dirty="0" smtClean="0"/>
              <a:t>Have students do a self assessment to identify their learning styles</a:t>
            </a:r>
          </a:p>
          <a:p>
            <a:r>
              <a:rPr lang="en-CA" sz="2600" dirty="0" smtClean="0"/>
              <a:t>Have students complete a reflection on their areas of strength </a:t>
            </a:r>
            <a:r>
              <a:rPr lang="en-CA" sz="2600" u="sng" dirty="0" smtClean="0"/>
              <a:t>and</a:t>
            </a:r>
            <a:r>
              <a:rPr lang="en-CA" sz="2600" dirty="0" smtClean="0"/>
              <a:t> areas for improvement  - both socially and academically</a:t>
            </a:r>
            <a:endParaRPr lang="en-CA" sz="2600" dirty="0"/>
          </a:p>
          <a:p>
            <a:r>
              <a:rPr lang="en-CA" sz="2600" dirty="0"/>
              <a:t>Do some goal-setting with your students to find out what they hope to learn in your class and how they hope to use it in the future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909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Group size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b="1" dirty="0"/>
              <a:t>Groups of 4-5 work best</a:t>
            </a:r>
          </a:p>
          <a:p>
            <a:endParaRPr lang="en-CA" sz="2400" dirty="0"/>
          </a:p>
          <a:p>
            <a:r>
              <a:rPr lang="en-CA" sz="2400" dirty="0"/>
              <a:t>Groups of 2-3 don't offer enough different ideas and opinions</a:t>
            </a:r>
          </a:p>
          <a:p>
            <a:r>
              <a:rPr lang="en-CA" sz="2400" dirty="0"/>
              <a:t>Groups larger than 5 tend to be noisier, and go off-topic more often</a:t>
            </a:r>
          </a:p>
          <a:p>
            <a:r>
              <a:rPr lang="en-CA" sz="2400" dirty="0"/>
              <a:t>Weaker students or non-contributing students can "hide" in large groups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29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Putting students in groups</a:t>
            </a:r>
          </a:p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Mixed vs. like groups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CA" dirty="0"/>
              <a:t>Heterogeneous vs. homogeneous</a:t>
            </a:r>
          </a:p>
          <a:p>
            <a:r>
              <a:rPr lang="en-CA" dirty="0"/>
              <a:t>Having a gender balance is highly recommended to build confidence  (e.g. 2 boys, 3 girls) </a:t>
            </a:r>
          </a:p>
          <a:p>
            <a:r>
              <a:rPr lang="en-CA" dirty="0"/>
              <a:t>Mixed groupings are often more beneficial to more </a:t>
            </a:r>
            <a:r>
              <a:rPr lang="en-CA" dirty="0" smtClean="0"/>
              <a:t>students</a:t>
            </a:r>
          </a:p>
          <a:p>
            <a:r>
              <a:rPr lang="en-CA" dirty="0" smtClean="0"/>
              <a:t>Should vary throughout the year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b="1" u="sng" dirty="0"/>
              <a:t>Must consider</a:t>
            </a:r>
            <a:r>
              <a:rPr lang="en-CA" dirty="0"/>
              <a:t>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CA" dirty="0"/>
              <a:t>Age, level</a:t>
            </a:r>
          </a:p>
          <a:p>
            <a:r>
              <a:rPr lang="en-CA" dirty="0"/>
              <a:t>Interpersonal skills</a:t>
            </a:r>
          </a:p>
          <a:p>
            <a:r>
              <a:rPr lang="en-CA" dirty="0"/>
              <a:t>Subject knowledge</a:t>
            </a:r>
          </a:p>
          <a:p>
            <a:r>
              <a:rPr lang="en-CA" dirty="0"/>
              <a:t>Background, experience</a:t>
            </a:r>
          </a:p>
          <a:p>
            <a:r>
              <a:rPr lang="en-CA" dirty="0"/>
              <a:t>Talents, interests, learning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68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Examples of </a:t>
            </a:r>
            <a:r>
              <a:rPr lang="en-CA" dirty="0" smtClean="0"/>
              <a:t>classroom/group </a:t>
            </a:r>
            <a:r>
              <a:rPr lang="en-CA" dirty="0"/>
              <a:t>norms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Be respectful of others</a:t>
            </a:r>
          </a:p>
          <a:p>
            <a:r>
              <a:rPr lang="en-CA" dirty="0"/>
              <a:t>Listen when someone is speaking</a:t>
            </a:r>
          </a:p>
          <a:p>
            <a:r>
              <a:rPr lang="en-CA" dirty="0"/>
              <a:t>If you commit to doing something – do it.</a:t>
            </a:r>
          </a:p>
          <a:p>
            <a:r>
              <a:rPr lang="en-CA" dirty="0"/>
              <a:t>No insults </a:t>
            </a:r>
            <a:endParaRPr lang="en-CA" dirty="0" smtClean="0"/>
          </a:p>
          <a:p>
            <a:r>
              <a:rPr lang="en-CA" dirty="0" smtClean="0"/>
              <a:t>No yelling or interrupting </a:t>
            </a:r>
          </a:p>
          <a:p>
            <a:r>
              <a:rPr lang="en-CA" dirty="0" smtClean="0"/>
              <a:t>Use active listening skills</a:t>
            </a:r>
          </a:p>
          <a:p>
            <a:r>
              <a:rPr lang="en-CA" dirty="0" smtClean="0"/>
              <a:t>Ask good questions</a:t>
            </a:r>
            <a:endParaRPr lang="en-CA" dirty="0"/>
          </a:p>
          <a:p>
            <a:r>
              <a:rPr lang="en-CA" dirty="0"/>
              <a:t>Practice being open-minded  </a:t>
            </a:r>
            <a:endParaRPr lang="en-CA" dirty="0" smtClean="0"/>
          </a:p>
          <a:p>
            <a:r>
              <a:rPr lang="en-CA" dirty="0" smtClean="0"/>
              <a:t>Try </a:t>
            </a:r>
            <a:r>
              <a:rPr lang="en-CA" dirty="0"/>
              <a:t>your best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97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Examples of group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CA" dirty="0"/>
              <a:t>Leader</a:t>
            </a:r>
          </a:p>
          <a:p>
            <a:r>
              <a:rPr lang="en-CA" dirty="0" smtClean="0"/>
              <a:t>Recorder/Note Maker</a:t>
            </a:r>
            <a:endParaRPr lang="en-CA" dirty="0"/>
          </a:p>
          <a:p>
            <a:r>
              <a:rPr lang="en-CA" dirty="0"/>
              <a:t>Researcher, fact checker</a:t>
            </a:r>
          </a:p>
          <a:p>
            <a:r>
              <a:rPr lang="en-CA" dirty="0"/>
              <a:t>Reporter, speaker</a:t>
            </a:r>
          </a:p>
          <a:p>
            <a:r>
              <a:rPr lang="en-CA" dirty="0"/>
              <a:t>Designer, artist</a:t>
            </a:r>
          </a:p>
          <a:p>
            <a:r>
              <a:rPr lang="en-CA" dirty="0"/>
              <a:t>Materials manager</a:t>
            </a:r>
          </a:p>
          <a:p>
            <a:r>
              <a:rPr lang="en-US" dirty="0" smtClean="0"/>
              <a:t>Media Specialist</a:t>
            </a:r>
          </a:p>
          <a:p>
            <a:r>
              <a:rPr lang="en-US" dirty="0" smtClean="0"/>
              <a:t>Contributor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/>
              <a:t>Proof </a:t>
            </a:r>
            <a:r>
              <a:rPr lang="en-CA" dirty="0" smtClean="0"/>
              <a:t>reader/Editor</a:t>
            </a:r>
            <a:endParaRPr lang="en-CA" dirty="0"/>
          </a:p>
          <a:p>
            <a:r>
              <a:rPr lang="en-CA" dirty="0"/>
              <a:t>Encourager</a:t>
            </a:r>
          </a:p>
          <a:p>
            <a:r>
              <a:rPr lang="en-CA" dirty="0" smtClean="0"/>
              <a:t>Timekeeper</a:t>
            </a:r>
          </a:p>
          <a:p>
            <a:r>
              <a:rPr lang="en-CA" dirty="0" smtClean="0"/>
              <a:t>Conciliator/Pacifier</a:t>
            </a:r>
          </a:p>
          <a:p>
            <a:r>
              <a:rPr lang="en-CA" dirty="0" smtClean="0"/>
              <a:t>Organizer</a:t>
            </a:r>
          </a:p>
          <a:p>
            <a:r>
              <a:rPr lang="en-CA" dirty="0" smtClean="0"/>
              <a:t>Arguer/”Devil’s Advocate”</a:t>
            </a:r>
            <a:endParaRPr lang="en-CA" dirty="0"/>
          </a:p>
          <a:p>
            <a:r>
              <a:rPr lang="en-CA" dirty="0" smtClean="0"/>
              <a:t>Facilitator/</a:t>
            </a:r>
            <a:r>
              <a:rPr lang="en-US" dirty="0" smtClean="0"/>
              <a:t>Liaison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107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8720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Everyone is important!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Everyone has strengths!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743200"/>
            <a:ext cx="10058400" cy="32918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“All </a:t>
            </a:r>
            <a:r>
              <a:rPr lang="en-US" sz="2400" dirty="0"/>
              <a:t>the world's a stage,</a:t>
            </a:r>
          </a:p>
          <a:p>
            <a:pPr marL="0" indent="0">
              <a:buNone/>
            </a:pPr>
            <a:r>
              <a:rPr lang="en-US" sz="2400" dirty="0"/>
              <a:t>And all the men and women merely players;</a:t>
            </a:r>
          </a:p>
          <a:p>
            <a:pPr marL="0" indent="0">
              <a:buNone/>
            </a:pPr>
            <a:r>
              <a:rPr lang="en-US" sz="2400" dirty="0"/>
              <a:t>They have their exits and their entrances,</a:t>
            </a:r>
          </a:p>
          <a:p>
            <a:pPr marL="0" indent="0">
              <a:buNone/>
            </a:pPr>
            <a:r>
              <a:rPr lang="en-US" sz="2400" dirty="0"/>
              <a:t>And one man in his time plays many </a:t>
            </a:r>
            <a:r>
              <a:rPr lang="en-US" sz="2400" dirty="0" smtClean="0"/>
              <a:t>parts”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89960" y="6172200"/>
            <a:ext cx="5212080" cy="409792"/>
          </a:xfrm>
        </p:spPr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05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Designing Tasks for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Use rich </a:t>
            </a:r>
            <a:r>
              <a:rPr lang="en-CA" dirty="0" smtClean="0"/>
              <a:t>complex tasks with varied topics</a:t>
            </a:r>
          </a:p>
          <a:p>
            <a:r>
              <a:rPr lang="en-CA" dirty="0"/>
              <a:t>Use relevant, real world problems </a:t>
            </a:r>
          </a:p>
          <a:p>
            <a:r>
              <a:rPr lang="en-CA" dirty="0"/>
              <a:t>Use project-based learning </a:t>
            </a:r>
          </a:p>
          <a:p>
            <a:r>
              <a:rPr lang="en-CA" dirty="0" smtClean="0"/>
              <a:t>Use assignments that have different components for different students to complete</a:t>
            </a:r>
            <a:endParaRPr lang="en-CA" dirty="0"/>
          </a:p>
          <a:p>
            <a:r>
              <a:rPr lang="en-CA" dirty="0" smtClean="0"/>
              <a:t>Engage students in critical thinking</a:t>
            </a:r>
          </a:p>
          <a:p>
            <a:r>
              <a:rPr lang="en-CA" dirty="0"/>
              <a:t>Give students choices in how they show their learning </a:t>
            </a:r>
            <a:endParaRPr lang="en-CA" dirty="0" smtClean="0"/>
          </a:p>
          <a:p>
            <a:r>
              <a:rPr lang="en-CA" dirty="0" smtClean="0"/>
              <a:t>Add an element of technology such as group </a:t>
            </a:r>
            <a:r>
              <a:rPr lang="en-CA" dirty="0"/>
              <a:t>forums for meeting, sharing, working together</a:t>
            </a:r>
          </a:p>
          <a:p>
            <a:r>
              <a:rPr lang="en-CA" dirty="0" smtClean="0"/>
              <a:t>Use </a:t>
            </a:r>
            <a:r>
              <a:rPr lang="en-CA" dirty="0"/>
              <a:t>competition to motivate </a:t>
            </a:r>
            <a:r>
              <a:rPr lang="en-CA" dirty="0" smtClean="0"/>
              <a:t>students!</a:t>
            </a:r>
            <a:endParaRPr lang="en-CA" dirty="0"/>
          </a:p>
          <a:p>
            <a:endParaRPr lang="en-CA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620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Timelines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Plan the tasks carefully and well in advance!</a:t>
            </a:r>
          </a:p>
          <a:p>
            <a:r>
              <a:rPr lang="en-US" sz="2000" dirty="0" smtClean="0"/>
              <a:t>Give students a clear timeline:</a:t>
            </a:r>
          </a:p>
          <a:p>
            <a:pPr lvl="1"/>
            <a:r>
              <a:rPr lang="en-US" dirty="0" smtClean="0"/>
              <a:t>What tasks are to be completed? </a:t>
            </a:r>
          </a:p>
          <a:p>
            <a:pPr lvl="1"/>
            <a:r>
              <a:rPr lang="en-US" dirty="0" smtClean="0"/>
              <a:t>By what dates?</a:t>
            </a:r>
          </a:p>
          <a:p>
            <a:pPr lvl="1"/>
            <a:r>
              <a:rPr lang="en-US" dirty="0" smtClean="0"/>
              <a:t>What do you expect from each group at each point in the process?</a:t>
            </a:r>
          </a:p>
          <a:p>
            <a:pPr marL="182880" lvl="1">
              <a:spcBef>
                <a:spcPts val="900"/>
              </a:spcBef>
            </a:pPr>
            <a:r>
              <a:rPr lang="en-US" sz="2000" dirty="0"/>
              <a:t>Give </a:t>
            </a:r>
            <a:r>
              <a:rPr lang="en-US" sz="2000" dirty="0" smtClean="0"/>
              <a:t>students a </a:t>
            </a:r>
            <a:r>
              <a:rPr lang="en-US" sz="2000" dirty="0"/>
              <a:t>calendar so </a:t>
            </a:r>
            <a:r>
              <a:rPr lang="en-US" sz="2000" dirty="0" smtClean="0"/>
              <a:t>they </a:t>
            </a:r>
            <a:r>
              <a:rPr lang="en-US" sz="2000" dirty="0"/>
              <a:t>can clearly see the </a:t>
            </a:r>
            <a:r>
              <a:rPr lang="en-US" sz="2000" dirty="0" smtClean="0"/>
              <a:t>dates and components </a:t>
            </a:r>
            <a:r>
              <a:rPr lang="en-US" sz="2000" dirty="0"/>
              <a:t>of the </a:t>
            </a:r>
            <a:r>
              <a:rPr lang="en-US" sz="2000" dirty="0" smtClean="0"/>
              <a:t>project</a:t>
            </a:r>
          </a:p>
          <a:p>
            <a:pPr marL="182880" lvl="1">
              <a:spcBef>
                <a:spcPts val="900"/>
              </a:spcBef>
            </a:pPr>
            <a:r>
              <a:rPr lang="en-US" sz="2000" dirty="0" smtClean="0"/>
              <a:t>Allow for some flexibility</a:t>
            </a:r>
            <a:r>
              <a:rPr lang="is-IS" sz="2000" dirty="0" smtClean="0"/>
              <a:t>…just in case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1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Assessment &amp; Evaluation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Share the learning goals with students up front</a:t>
            </a:r>
          </a:p>
          <a:p>
            <a:r>
              <a:rPr lang="en-CA" dirty="0" smtClean="0"/>
              <a:t>Have students help you create the success criteria </a:t>
            </a:r>
          </a:p>
          <a:p>
            <a:r>
              <a:rPr lang="en-CA" dirty="0" smtClean="0"/>
              <a:t>Assess students’ knowledge </a:t>
            </a:r>
            <a:r>
              <a:rPr lang="en-CA" u="sng" dirty="0" smtClean="0"/>
              <a:t>and</a:t>
            </a:r>
            <a:r>
              <a:rPr lang="en-CA" dirty="0" smtClean="0"/>
              <a:t> learning skills </a:t>
            </a:r>
          </a:p>
          <a:p>
            <a:r>
              <a:rPr lang="en-CA" dirty="0" smtClean="0"/>
              <a:t>Create </a:t>
            </a:r>
            <a:r>
              <a:rPr lang="en-CA" dirty="0"/>
              <a:t>a </a:t>
            </a:r>
            <a:r>
              <a:rPr lang="en-CA" dirty="0" smtClean="0"/>
              <a:t>pre-assessment </a:t>
            </a:r>
            <a:r>
              <a:rPr lang="en-CA" dirty="0"/>
              <a:t>and a </a:t>
            </a:r>
            <a:r>
              <a:rPr lang="en-CA" dirty="0" smtClean="0"/>
              <a:t>post-assessment to determine what they know and how they are learning</a:t>
            </a:r>
          </a:p>
          <a:p>
            <a:r>
              <a:rPr lang="en-CA" dirty="0" smtClean="0"/>
              <a:t>Grade </a:t>
            </a:r>
            <a:r>
              <a:rPr lang="en-CA" dirty="0"/>
              <a:t>students on process as well as product (e.g. sharing of ideas, following group norms, communication, engagement, etc</a:t>
            </a:r>
            <a:r>
              <a:rPr lang="en-CA" dirty="0" smtClean="0"/>
              <a:t>.)</a:t>
            </a:r>
          </a:p>
          <a:p>
            <a:r>
              <a:rPr lang="en-CA" dirty="0" smtClean="0"/>
              <a:t>Grade students on their </a:t>
            </a:r>
            <a:r>
              <a:rPr lang="en-CA" u="sng" dirty="0" smtClean="0"/>
              <a:t>individual </a:t>
            </a:r>
            <a:r>
              <a:rPr lang="en-CA" dirty="0" smtClean="0"/>
              <a:t>performance – academically and interpersonally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420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758285"/>
            <a:ext cx="10018713" cy="1752599"/>
          </a:xfrm>
        </p:spPr>
        <p:txBody>
          <a:bodyPr/>
          <a:lstStyle/>
          <a:p>
            <a:r>
              <a:rPr lang="en-CA" dirty="0" smtClean="0"/>
              <a:t>How Do I get Started?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819400"/>
            <a:ext cx="10058400" cy="3215640"/>
          </a:xfrm>
        </p:spPr>
        <p:txBody>
          <a:bodyPr>
            <a:normAutofit/>
          </a:bodyPr>
          <a:lstStyle/>
          <a:p>
            <a:r>
              <a:rPr lang="en-CA" sz="2400" dirty="0" smtClean="0"/>
              <a:t>Talk to your colleagues and mentors</a:t>
            </a:r>
          </a:p>
          <a:p>
            <a:r>
              <a:rPr lang="en-CA" sz="2400" dirty="0" smtClean="0"/>
              <a:t>Do a little research</a:t>
            </a:r>
          </a:p>
          <a:p>
            <a:r>
              <a:rPr lang="en-CA" sz="2400" dirty="0" smtClean="0"/>
              <a:t>Do LOTS of planning and preparation</a:t>
            </a:r>
          </a:p>
          <a:p>
            <a:r>
              <a:rPr lang="en-CA" sz="2400" dirty="0"/>
              <a:t>Set up the room, the groups, and the tasks carefully! </a:t>
            </a:r>
            <a:endParaRPr lang="en-US" sz="2400" dirty="0" smtClean="0"/>
          </a:p>
          <a:p>
            <a:pPr marL="0" indent="0">
              <a:buNone/>
            </a:pPr>
            <a:endParaRPr lang="en-CA" sz="2400" dirty="0" smtClean="0"/>
          </a:p>
          <a:p>
            <a:r>
              <a:rPr lang="en-CA" sz="2400" b="1" u="sng" dirty="0" smtClean="0"/>
              <a:t>Tell your classroom neighbours!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</a:t>
            </a:r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11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r>
              <a:rPr lang="en-US" dirty="0" smtClean="0"/>
              <a:t>NEXT STEPS?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6346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203</TotalTime>
  <Words>897</Words>
  <Application>Microsoft Macintosh PowerPoint</Application>
  <PresentationFormat>Widescreen</PresentationFormat>
  <Paragraphs>151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Century Gothic</vt:lpstr>
      <vt:lpstr>Garamond</vt:lpstr>
      <vt:lpstr>Savon</vt:lpstr>
      <vt:lpstr>COLLABORATION TO IMPROVE COMMUNICATION  A Guide to effective group work</vt:lpstr>
      <vt:lpstr>Benefits of Group Work</vt:lpstr>
      <vt:lpstr>Challenges of Group Work</vt:lpstr>
      <vt:lpstr>Keys to success</vt:lpstr>
      <vt:lpstr>Preparation: Community Building</vt:lpstr>
      <vt:lpstr>Preparation: Data Collection</vt:lpstr>
      <vt:lpstr>Group size</vt:lpstr>
      <vt:lpstr>Putting students in groups </vt:lpstr>
      <vt:lpstr>Examples of classroom/group norms</vt:lpstr>
      <vt:lpstr>Examples of group roles</vt:lpstr>
      <vt:lpstr>Everyone is important!  Everyone has strengths!</vt:lpstr>
      <vt:lpstr>Designing Tasks for Teams</vt:lpstr>
      <vt:lpstr>Timelines</vt:lpstr>
      <vt:lpstr>Assessment &amp; Evaluation </vt:lpstr>
      <vt:lpstr>How Do I get Started? </vt:lpstr>
      <vt:lpstr>Questions? NEXT STEPS?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Lindsay McWaters</cp:lastModifiedBy>
  <cp:revision>73</cp:revision>
  <cp:lastPrinted>2016-07-17T17:24:12Z</cp:lastPrinted>
  <dcterms:created xsi:type="dcterms:W3CDTF">2015-07-15T05:33:17Z</dcterms:created>
  <dcterms:modified xsi:type="dcterms:W3CDTF">2017-07-03T22:18:45Z</dcterms:modified>
</cp:coreProperties>
</file>