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4" d="100"/>
          <a:sy n="74" d="100"/>
        </p:scale>
        <p:origin x="6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0E4A6C51-D3B2-429E-AEDD-22C42711F6FF}" type="datetimeFigureOut">
              <a:rPr lang="en-CA" smtClean="0"/>
              <a:t>2016-07-18</a:t>
            </a:fld>
            <a:endParaRPr lang="en-CA"/>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CA"/>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A09207D-58EF-491C-9300-F1884CEDF412}"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E4A6C51-D3B2-429E-AEDD-22C42711F6FF}" type="datetimeFigureOut">
              <a:rPr lang="en-CA" smtClean="0"/>
              <a:t>2016-07-18</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8A09207D-58EF-491C-9300-F1884CEDF412}"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0E4A6C51-D3B2-429E-AEDD-22C42711F6FF}" type="datetimeFigureOut">
              <a:rPr lang="en-CA" smtClean="0"/>
              <a:t>2016-07-18</a:t>
            </a:fld>
            <a:endParaRPr lang="en-CA"/>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CA"/>
          </a:p>
        </p:txBody>
      </p:sp>
      <p:sp>
        <p:nvSpPr>
          <p:cNvPr id="6" name="Slide Number Placeholder 5"/>
          <p:cNvSpPr>
            <a:spLocks noGrp="1"/>
          </p:cNvSpPr>
          <p:nvPr>
            <p:ph type="sldNum" sz="quarter" idx="12"/>
          </p:nvPr>
        </p:nvSpPr>
        <p:spPr>
          <a:xfrm>
            <a:off x="6733952" y="6555112"/>
            <a:ext cx="588336" cy="228600"/>
          </a:xfrm>
        </p:spPr>
        <p:txBody>
          <a:bodyPr/>
          <a:lstStyle>
            <a:extLst/>
          </a:lstStyle>
          <a:p>
            <a:fld id="{8A09207D-58EF-491C-9300-F1884CEDF412}"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E4A6C51-D3B2-429E-AEDD-22C42711F6FF}" type="datetimeFigureOut">
              <a:rPr lang="en-CA" smtClean="0"/>
              <a:t>2016-07-18</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8A09207D-58EF-491C-9300-F1884CEDF412}"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E4A6C51-D3B2-429E-AEDD-22C42711F6FF}" type="datetimeFigureOut">
              <a:rPr lang="en-CA" smtClean="0"/>
              <a:t>2016-07-18</a:t>
            </a:fld>
            <a:endParaRPr lang="en-CA"/>
          </a:p>
        </p:txBody>
      </p:sp>
      <p:sp>
        <p:nvSpPr>
          <p:cNvPr id="8" name="Footer Placeholder 7"/>
          <p:cNvSpPr>
            <a:spLocks noGrp="1"/>
          </p:cNvSpPr>
          <p:nvPr>
            <p:ph type="ftr" sz="quarter" idx="11"/>
          </p:nvPr>
        </p:nvSpPr>
        <p:spPr/>
        <p:txBody>
          <a:bodyPr/>
          <a:lstStyle>
            <a:extLst/>
          </a:lstStyle>
          <a:p>
            <a:endParaRPr lang="en-CA"/>
          </a:p>
        </p:txBody>
      </p:sp>
      <p:sp>
        <p:nvSpPr>
          <p:cNvPr id="9" name="Slide Number Placeholder 8"/>
          <p:cNvSpPr>
            <a:spLocks noGrp="1"/>
          </p:cNvSpPr>
          <p:nvPr>
            <p:ph type="sldNum" sz="quarter" idx="12"/>
          </p:nvPr>
        </p:nvSpPr>
        <p:spPr/>
        <p:txBody>
          <a:bodyPr/>
          <a:lstStyle>
            <a:extLst/>
          </a:lstStyle>
          <a:p>
            <a:fld id="{8A09207D-58EF-491C-9300-F1884CEDF412}"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E4A6C51-D3B2-429E-AEDD-22C42711F6FF}" type="datetimeFigureOut">
              <a:rPr lang="en-CA" smtClean="0"/>
              <a:t>2016-07-18</a:t>
            </a:fld>
            <a:endParaRPr lang="en-CA"/>
          </a:p>
        </p:txBody>
      </p:sp>
      <p:sp>
        <p:nvSpPr>
          <p:cNvPr id="4" name="Footer Placeholder 3"/>
          <p:cNvSpPr>
            <a:spLocks noGrp="1"/>
          </p:cNvSpPr>
          <p:nvPr>
            <p:ph type="ftr" sz="quarter" idx="11"/>
          </p:nvPr>
        </p:nvSpPr>
        <p:spPr/>
        <p:txBody>
          <a:bodyPr/>
          <a:lstStyle>
            <a:extLst/>
          </a:lstStyle>
          <a:p>
            <a:endParaRPr lang="en-CA"/>
          </a:p>
        </p:txBody>
      </p:sp>
      <p:sp>
        <p:nvSpPr>
          <p:cNvPr id="5" name="Slide Number Placeholder 4"/>
          <p:cNvSpPr>
            <a:spLocks noGrp="1"/>
          </p:cNvSpPr>
          <p:nvPr>
            <p:ph type="sldNum" sz="quarter" idx="12"/>
          </p:nvPr>
        </p:nvSpPr>
        <p:spPr/>
        <p:txBody>
          <a:bodyPr/>
          <a:lstStyle>
            <a:extLst/>
          </a:lstStyle>
          <a:p>
            <a:fld id="{8A09207D-58EF-491C-9300-F1884CEDF412}"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0E4A6C51-D3B2-429E-AEDD-22C42711F6FF}" type="datetimeFigureOut">
              <a:rPr lang="en-CA" smtClean="0"/>
              <a:t>2016-07-18</a:t>
            </a:fld>
            <a:endParaRPr lang="en-CA"/>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CA"/>
          </a:p>
        </p:txBody>
      </p:sp>
      <p:sp>
        <p:nvSpPr>
          <p:cNvPr id="4" name="Slide Number Placeholder 3"/>
          <p:cNvSpPr>
            <a:spLocks noGrp="1"/>
          </p:cNvSpPr>
          <p:nvPr>
            <p:ph type="sldNum" sz="quarter" idx="12"/>
          </p:nvPr>
        </p:nvSpPr>
        <p:spPr/>
        <p:txBody>
          <a:bodyPr/>
          <a:lstStyle>
            <a:extLst/>
          </a:lstStyle>
          <a:p>
            <a:fld id="{8A09207D-58EF-491C-9300-F1884CEDF412}"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E4A6C51-D3B2-429E-AEDD-22C42711F6FF}" type="datetimeFigureOut">
              <a:rPr lang="en-CA" smtClean="0"/>
              <a:t>2016-07-18</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8A09207D-58EF-491C-9300-F1884CEDF412}"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0E4A6C51-D3B2-429E-AEDD-22C42711F6FF}" type="datetimeFigureOut">
              <a:rPr lang="en-CA" smtClean="0"/>
              <a:t>2016-07-18</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8A09207D-58EF-491C-9300-F1884CEDF412}" type="slidenum">
              <a:rPr lang="en-CA" smtClean="0"/>
              <a:t>‹#›</a:t>
            </a:fld>
            <a:endParaRPr lang="en-CA"/>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E4A6C51-D3B2-429E-AEDD-22C42711F6FF}" type="datetimeFigureOut">
              <a:rPr lang="en-CA" smtClean="0"/>
              <a:t>2016-07-18</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8A09207D-58EF-491C-9300-F1884CEDF412}"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0E4A6C51-D3B2-429E-AEDD-22C42711F6FF}" type="datetimeFigureOut">
              <a:rPr lang="en-CA" smtClean="0"/>
              <a:t>2016-07-18</a:t>
            </a:fld>
            <a:endParaRPr lang="en-CA"/>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CA"/>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8A09207D-58EF-491C-9300-F1884CEDF412}"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0E4A6C51-D3B2-429E-AEDD-22C42711F6FF}" type="datetimeFigureOut">
              <a:rPr lang="en-CA" smtClean="0"/>
              <a:t>2016-07-18</a:t>
            </a:fld>
            <a:endParaRPr lang="en-CA"/>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CA"/>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8A09207D-58EF-491C-9300-F1884CEDF412}" type="slidenum">
              <a:rPr lang="en-CA" smtClean="0"/>
              <a:t>‹#›</a:t>
            </a:fld>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304800"/>
            <a:ext cx="7100668" cy="1648968"/>
          </a:xfrm>
        </p:spPr>
        <p:txBody>
          <a:bodyPr/>
          <a:lstStyle/>
          <a:p>
            <a:r>
              <a:rPr lang="en-CA" dirty="0" smtClean="0"/>
              <a:t>Experiential Learning – World </a:t>
            </a:r>
            <a:r>
              <a:rPr lang="en-CA" dirty="0" err="1" smtClean="0"/>
              <a:t>CafE</a:t>
            </a:r>
            <a:endParaRPr lang="en-CA" dirty="0"/>
          </a:p>
        </p:txBody>
      </p:sp>
      <p:sp>
        <p:nvSpPr>
          <p:cNvPr id="3" name="Subtitle 2"/>
          <p:cNvSpPr>
            <a:spLocks noGrp="1"/>
          </p:cNvSpPr>
          <p:nvPr>
            <p:ph type="subTitle" idx="1"/>
          </p:nvPr>
        </p:nvSpPr>
        <p:spPr>
          <a:xfrm>
            <a:off x="3733800" y="2362200"/>
            <a:ext cx="5114778" cy="1101248"/>
          </a:xfrm>
        </p:spPr>
        <p:txBody>
          <a:bodyPr>
            <a:normAutofit/>
          </a:bodyPr>
          <a:lstStyle/>
          <a:p>
            <a:r>
              <a:rPr lang="en-CA" dirty="0" smtClean="0"/>
              <a:t>Amy Scholl, Au and Associates, July 2016</a:t>
            </a:r>
            <a:endParaRPr lang="en-CA" dirty="0"/>
          </a:p>
        </p:txBody>
      </p:sp>
      <p:pic>
        <p:nvPicPr>
          <p:cNvPr id="1026" name="Picture 2" descr="C:\Users\company\AppData\Local\Microsoft\Windows\INetCache\IE\SRI4RY7O\uiiNm5RZvsrL8sMqp51bVxlux_c[1].gif"/>
          <p:cNvPicPr>
            <a:picLocks noChangeAspect="1" noChangeArrowheads="1"/>
          </p:cNvPicPr>
          <p:nvPr/>
        </p:nvPicPr>
        <p:blipFill>
          <a:blip r:embed="rId2" cstate="print"/>
          <a:srcRect/>
          <a:stretch>
            <a:fillRect/>
          </a:stretch>
        </p:blipFill>
        <p:spPr bwMode="auto">
          <a:xfrm>
            <a:off x="4114800" y="3010661"/>
            <a:ext cx="3314700" cy="3032951"/>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What is Experiential Learning?</a:t>
            </a:r>
            <a:endParaRPr lang="en-CA" dirty="0"/>
          </a:p>
        </p:txBody>
      </p:sp>
      <p:sp>
        <p:nvSpPr>
          <p:cNvPr id="3" name="Content Placeholder 2"/>
          <p:cNvSpPr>
            <a:spLocks noGrp="1"/>
          </p:cNvSpPr>
          <p:nvPr>
            <p:ph idx="1"/>
          </p:nvPr>
        </p:nvSpPr>
        <p:spPr>
          <a:xfrm>
            <a:off x="533400" y="1752600"/>
            <a:ext cx="7162800" cy="3724584"/>
          </a:xfrm>
        </p:spPr>
        <p:txBody>
          <a:bodyPr/>
          <a:lstStyle/>
          <a:p>
            <a:r>
              <a:rPr lang="en-CA" dirty="0" smtClean="0"/>
              <a:t>In the words of Lewis and Williams (1994, p.5): “In its simplest form, experiential learning means learning from experience or learning by doing. Experiential education first immerses learners in an experience and then encourages reflection about the experience to develop new skills, new attitudes, or new ways of thinking.” </a:t>
            </a:r>
            <a:endParaRPr lang="en-C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Let’s Expand that Definition</a:t>
            </a:r>
            <a:endParaRPr lang="en-CA" dirty="0"/>
          </a:p>
        </p:txBody>
      </p:sp>
      <p:sp>
        <p:nvSpPr>
          <p:cNvPr id="3" name="Content Placeholder 2"/>
          <p:cNvSpPr>
            <a:spLocks noGrp="1"/>
          </p:cNvSpPr>
          <p:nvPr>
            <p:ph idx="1"/>
          </p:nvPr>
        </p:nvSpPr>
        <p:spPr/>
        <p:txBody>
          <a:bodyPr/>
          <a:lstStyle/>
          <a:p>
            <a:r>
              <a:rPr lang="en-CA" dirty="0" smtClean="0"/>
              <a:t>Compartmentalized learning doesn’t reflect the real world, whereas the experiential classroom works to create an interdisciplinary learning experience that mimics real world learning (</a:t>
            </a:r>
            <a:r>
              <a:rPr lang="en-CA" dirty="0" err="1" smtClean="0"/>
              <a:t>Wurdinger</a:t>
            </a:r>
            <a:r>
              <a:rPr lang="en-CA" dirty="0" smtClean="0"/>
              <a:t>, 2005, p. 24). </a:t>
            </a:r>
          </a:p>
          <a:p>
            <a:endParaRPr lang="en-CA" dirty="0"/>
          </a:p>
        </p:txBody>
      </p:sp>
      <p:pic>
        <p:nvPicPr>
          <p:cNvPr id="2050" name="Picture 2" descr="C:\Users\company\AppData\Local\Microsoft\Windows\INetCache\IE\85ZCHA35\5304315230_b19979b058[1].jpg"/>
          <p:cNvPicPr>
            <a:picLocks noChangeAspect="1" noChangeArrowheads="1"/>
          </p:cNvPicPr>
          <p:nvPr/>
        </p:nvPicPr>
        <p:blipFill>
          <a:blip r:embed="rId2" cstate="print"/>
          <a:srcRect/>
          <a:stretch>
            <a:fillRect/>
          </a:stretch>
        </p:blipFill>
        <p:spPr bwMode="auto">
          <a:xfrm>
            <a:off x="3962400" y="4191000"/>
            <a:ext cx="1524000" cy="15240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Criteria for EL</a:t>
            </a:r>
            <a:endParaRPr lang="en-CA" dirty="0"/>
          </a:p>
        </p:txBody>
      </p:sp>
      <p:sp>
        <p:nvSpPr>
          <p:cNvPr id="3" name="Content Placeholder 2"/>
          <p:cNvSpPr>
            <a:spLocks noGrp="1"/>
          </p:cNvSpPr>
          <p:nvPr>
            <p:ph idx="1"/>
          </p:nvPr>
        </p:nvSpPr>
        <p:spPr/>
        <p:txBody>
          <a:bodyPr>
            <a:normAutofit fontScale="92500"/>
          </a:bodyPr>
          <a:lstStyle/>
          <a:p>
            <a:r>
              <a:rPr lang="en-CA" dirty="0" smtClean="0"/>
              <a:t>Chapman et al. suggest an activity or method should be:</a:t>
            </a:r>
          </a:p>
          <a:p>
            <a:r>
              <a:rPr lang="en-CA" dirty="0" smtClean="0"/>
              <a:t>Mixture of content and process: There must be a balance between the experiential activities and the underlying content or theory.</a:t>
            </a:r>
          </a:p>
          <a:p>
            <a:r>
              <a:rPr lang="en-CA" dirty="0" smtClean="0"/>
              <a:t>Encouraging the big picture perspective: Experiential activities must allow the students to make connections between the learning they are doing and the world. Activities should build in students the ability see relationships in complex systems and find a way to work within them.</a:t>
            </a:r>
            <a:endParaRPr lang="en-C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Students Who benefit</a:t>
            </a:r>
            <a:endParaRPr lang="en-CA" dirty="0"/>
          </a:p>
        </p:txBody>
      </p:sp>
      <p:sp>
        <p:nvSpPr>
          <p:cNvPr id="3" name="Content Placeholder 2"/>
          <p:cNvSpPr>
            <a:spLocks noGrp="1"/>
          </p:cNvSpPr>
          <p:nvPr>
            <p:ph idx="1"/>
          </p:nvPr>
        </p:nvSpPr>
        <p:spPr/>
        <p:txBody>
          <a:bodyPr>
            <a:normAutofit fontScale="92500" lnSpcReduction="10000"/>
          </a:bodyPr>
          <a:lstStyle/>
          <a:p>
            <a:r>
              <a:rPr lang="en-CA" dirty="0" smtClean="0"/>
              <a:t>The mature learner who has been long removed from the traditional classroom and needs the motivation of contextual learning to get them back into the swing of academia.</a:t>
            </a:r>
          </a:p>
          <a:p>
            <a:r>
              <a:rPr lang="en-CA" dirty="0" smtClean="0"/>
              <a:t>The learner who needs to personally experience the value of a subject in order to be motivated to learn.</a:t>
            </a:r>
          </a:p>
          <a:p>
            <a:r>
              <a:rPr lang="en-CA" dirty="0" smtClean="0"/>
              <a:t>The learner who has trouble learning within the formal classroom, and needs an alternate learning method in order to succeed. </a:t>
            </a:r>
          </a:p>
          <a:p>
            <a:r>
              <a:rPr lang="en-CA" dirty="0" smtClean="0"/>
              <a:t>Any learner who can benefit from having hands-on examples to bolster their traditional learning (Cantor, 1995, p. 80).</a:t>
            </a:r>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Types of experiential Learning</a:t>
            </a:r>
            <a:endParaRPr lang="en-CA" dirty="0"/>
          </a:p>
        </p:txBody>
      </p:sp>
      <p:sp>
        <p:nvSpPr>
          <p:cNvPr id="3" name="Content Placeholder 2"/>
          <p:cNvSpPr>
            <a:spLocks noGrp="1"/>
          </p:cNvSpPr>
          <p:nvPr>
            <p:ph idx="1"/>
          </p:nvPr>
        </p:nvSpPr>
        <p:spPr/>
        <p:txBody>
          <a:bodyPr>
            <a:normAutofit/>
          </a:bodyPr>
          <a:lstStyle/>
          <a:p>
            <a:r>
              <a:rPr lang="en-CA" dirty="0" smtClean="0"/>
              <a:t>Field-based learning is the oldest and most established form of experiential learning, having been integrated into higher education in the 1930s. </a:t>
            </a:r>
          </a:p>
          <a:p>
            <a:r>
              <a:rPr lang="en-CA" dirty="0" smtClean="0"/>
              <a:t>Classroom-based experiential learning can take a multitude of forms, including role-playing, games, case studies, simulations, presentations, and various types of group work. </a:t>
            </a:r>
          </a:p>
          <a:p>
            <a:endParaRPr lang="en-C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Let’s share our own experiences</a:t>
            </a:r>
            <a:endParaRPr lang="en-CA" dirty="0"/>
          </a:p>
        </p:txBody>
      </p:sp>
      <p:sp>
        <p:nvSpPr>
          <p:cNvPr id="3" name="Content Placeholder 2"/>
          <p:cNvSpPr>
            <a:spLocks noGrp="1"/>
          </p:cNvSpPr>
          <p:nvPr>
            <p:ph idx="1"/>
          </p:nvPr>
        </p:nvSpPr>
        <p:spPr/>
        <p:txBody>
          <a:bodyPr/>
          <a:lstStyle/>
          <a:p>
            <a:r>
              <a:rPr lang="en-CA" dirty="0" smtClean="0"/>
              <a:t>In a roundtable discussion, we’ll share one successful experiential learning experience.</a:t>
            </a:r>
          </a:p>
          <a:p>
            <a:r>
              <a:rPr lang="en-CA" dirty="0" smtClean="0"/>
              <a:t>We’ll discuss our comfort level with experiential learning.</a:t>
            </a:r>
          </a:p>
          <a:p>
            <a:r>
              <a:rPr lang="en-CA" dirty="0" smtClean="0"/>
              <a:t>We’ll problem-solve the challenges and roadblocks with the methodology.</a:t>
            </a:r>
          </a:p>
          <a:p>
            <a:r>
              <a:rPr lang="en-CA" dirty="0" smtClean="0"/>
              <a:t>We’ll acknowledge the benefits.</a:t>
            </a:r>
            <a:endParaRPr lang="en-CA" dirty="0"/>
          </a:p>
        </p:txBody>
      </p:sp>
      <p:pic>
        <p:nvPicPr>
          <p:cNvPr id="3074" name="Picture 2" descr="C:\Users\company\AppData\Local\Microsoft\Windows\INetCache\IE\85ZCHA35\204px-Scale_of_justice_2.svg[1].png"/>
          <p:cNvPicPr>
            <a:picLocks noChangeAspect="1" noChangeArrowheads="1"/>
          </p:cNvPicPr>
          <p:nvPr/>
        </p:nvPicPr>
        <p:blipFill>
          <a:blip r:embed="rId2" cstate="print"/>
          <a:srcRect/>
          <a:stretch>
            <a:fillRect/>
          </a:stretch>
        </p:blipFill>
        <p:spPr bwMode="auto">
          <a:xfrm>
            <a:off x="5486400" y="4267200"/>
            <a:ext cx="1943100" cy="19812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CREATE THE Ultimate experience</a:t>
            </a:r>
            <a:endParaRPr lang="en-CA" dirty="0"/>
          </a:p>
        </p:txBody>
      </p:sp>
      <p:sp>
        <p:nvSpPr>
          <p:cNvPr id="3" name="Content Placeholder 2"/>
          <p:cNvSpPr>
            <a:spLocks noGrp="1"/>
          </p:cNvSpPr>
          <p:nvPr>
            <p:ph idx="1"/>
          </p:nvPr>
        </p:nvSpPr>
        <p:spPr/>
        <p:txBody>
          <a:bodyPr/>
          <a:lstStyle/>
          <a:p>
            <a:r>
              <a:rPr lang="en-CA" dirty="0" smtClean="0"/>
              <a:t>In groups of 4 or 5, your challenge is to develop the ULTIMATE experiential learning experience for an agreed upon English class.</a:t>
            </a:r>
          </a:p>
          <a:p>
            <a:r>
              <a:rPr lang="en-CA" dirty="0" smtClean="0"/>
              <a:t>Please establish a learning goal or content that you’ll reinforce through the experience.  Then, plan the experience in detail.</a:t>
            </a:r>
          </a:p>
          <a:p>
            <a:r>
              <a:rPr lang="en-CA" dirty="0" smtClean="0"/>
              <a:t>You’ll have 15 minutes to complete this task and then you’ll present this to the group.</a:t>
            </a:r>
          </a:p>
          <a:p>
            <a:endParaRPr lang="en-CA" dirty="0"/>
          </a:p>
        </p:txBody>
      </p:sp>
      <p:pic>
        <p:nvPicPr>
          <p:cNvPr id="4098" name="Picture 2" descr="C:\Users\company\AppData\Local\Microsoft\Windows\INetCache\IE\4CZEAJN8\1353901897[1].png"/>
          <p:cNvPicPr>
            <a:picLocks noChangeAspect="1" noChangeArrowheads="1"/>
          </p:cNvPicPr>
          <p:nvPr/>
        </p:nvPicPr>
        <p:blipFill>
          <a:blip r:embed="rId2" cstate="print"/>
          <a:srcRect/>
          <a:stretch>
            <a:fillRect/>
          </a:stretch>
        </p:blipFill>
        <p:spPr bwMode="auto">
          <a:xfrm>
            <a:off x="7010400" y="4800600"/>
            <a:ext cx="967405" cy="171983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Thank YOU!</a:t>
            </a:r>
            <a:endParaRPr lang="en-CA" dirty="0"/>
          </a:p>
        </p:txBody>
      </p:sp>
      <p:sp>
        <p:nvSpPr>
          <p:cNvPr id="3" name="Content Placeholder 2"/>
          <p:cNvSpPr>
            <a:spLocks noGrp="1"/>
          </p:cNvSpPr>
          <p:nvPr>
            <p:ph idx="1"/>
          </p:nvPr>
        </p:nvSpPr>
        <p:spPr/>
        <p:txBody>
          <a:bodyPr/>
          <a:lstStyle/>
          <a:p>
            <a:r>
              <a:rPr lang="en-CA" dirty="0" smtClean="0"/>
              <a:t>Thank you for sharing your ideas with the group!  I know we all benefit from them.</a:t>
            </a:r>
          </a:p>
          <a:p>
            <a:endParaRPr lang="en-CA" dirty="0" smtClean="0"/>
          </a:p>
          <a:p>
            <a:r>
              <a:rPr lang="en-CA" dirty="0" smtClean="0"/>
              <a:t>Let’s open it up for a question and answer session. </a:t>
            </a:r>
            <a:endParaRPr lang="en-CA" dirty="0"/>
          </a:p>
        </p:txBody>
      </p:sp>
      <p:pic>
        <p:nvPicPr>
          <p:cNvPr id="5122" name="Picture 2" descr="C:\Users\company\AppData\Local\Microsoft\Windows\INetCache\IE\TW1C4LES\Thank_You_Wave[1].jpg"/>
          <p:cNvPicPr>
            <a:picLocks noChangeAspect="1" noChangeArrowheads="1"/>
          </p:cNvPicPr>
          <p:nvPr/>
        </p:nvPicPr>
        <p:blipFill>
          <a:blip r:embed="rId2" cstate="print"/>
          <a:srcRect/>
          <a:stretch>
            <a:fillRect/>
          </a:stretch>
        </p:blipFill>
        <p:spPr bwMode="auto">
          <a:xfrm>
            <a:off x="3124200" y="4267200"/>
            <a:ext cx="3175000" cy="14097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22</TotalTime>
  <Words>491</Words>
  <Application>Microsoft Office PowerPoint</Application>
  <PresentationFormat>On-screen Show (4:3)</PresentationFormat>
  <Paragraphs>31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Trebuchet MS</vt:lpstr>
      <vt:lpstr>Wingdings</vt:lpstr>
      <vt:lpstr>Wingdings 2</vt:lpstr>
      <vt:lpstr>Opulent</vt:lpstr>
      <vt:lpstr>Experiential Learning – World CafE</vt:lpstr>
      <vt:lpstr>What is Experiential Learning?</vt:lpstr>
      <vt:lpstr>Let’s Expand that Definition</vt:lpstr>
      <vt:lpstr>Criteria for EL</vt:lpstr>
      <vt:lpstr>Students Who benefit</vt:lpstr>
      <vt:lpstr>Types of experiential Learning</vt:lpstr>
      <vt:lpstr>Let’s share our own experiences</vt:lpstr>
      <vt:lpstr>CREATE THE Ultimate experience</vt:lpstr>
      <vt:lpstr>Thank YOU!</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Experiential Learning – World CafE</dc:title>
  <dc:creator>Amy Ascholl</dc:creator>
  <cp:lastModifiedBy>paul-family</cp:lastModifiedBy>
  <cp:revision>5</cp:revision>
  <dcterms:created xsi:type="dcterms:W3CDTF">2016-07-18T01:39:07Z</dcterms:created>
  <dcterms:modified xsi:type="dcterms:W3CDTF">2016-07-18T14:21:54Z</dcterms:modified>
</cp:coreProperties>
</file>