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D63C52-6D71-4F7D-A1DD-25494BCE96A3}" type="datetimeFigureOut">
              <a:rPr lang="en-CA" smtClean="0"/>
              <a:t>2017-07-03</a:t>
            </a:fld>
            <a:endParaRPr lang="en-C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A8F57A-97BD-402E-8E18-7F7FAC27F073}" type="slidenum">
              <a:rPr lang="en-CA" smtClean="0"/>
              <a:t>‹#›</a:t>
            </a:fld>
            <a:endParaRPr lang="en-CA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D63C52-6D71-4F7D-A1DD-25494BCE96A3}" type="datetimeFigureOut">
              <a:rPr lang="en-CA" smtClean="0"/>
              <a:t>2017-07-03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A8F57A-97BD-402E-8E18-7F7FAC27F07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D63C52-6D71-4F7D-A1DD-25494BCE96A3}" type="datetimeFigureOut">
              <a:rPr lang="en-CA" smtClean="0"/>
              <a:t>2017-07-03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A8F57A-97BD-402E-8E18-7F7FAC27F073}" type="slidenum">
              <a:rPr lang="en-CA" smtClean="0"/>
              <a:t>‹#›</a:t>
            </a:fld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D63C52-6D71-4F7D-A1DD-25494BCE96A3}" type="datetimeFigureOut">
              <a:rPr lang="en-CA" smtClean="0"/>
              <a:t>2017-07-03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A8F57A-97BD-402E-8E18-7F7FAC27F07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D63C52-6D71-4F7D-A1DD-25494BCE96A3}" type="datetimeFigureOut">
              <a:rPr lang="en-CA" smtClean="0"/>
              <a:t>2017-07-03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A8F57A-97BD-402E-8E18-7F7FAC27F073}" type="slidenum">
              <a:rPr lang="en-CA" smtClean="0"/>
              <a:t>‹#›</a:t>
            </a:fld>
            <a:endParaRPr lang="en-CA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D63C52-6D71-4F7D-A1DD-25494BCE96A3}" type="datetimeFigureOut">
              <a:rPr lang="en-CA" smtClean="0"/>
              <a:t>2017-07-03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A8F57A-97BD-402E-8E18-7F7FAC27F07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D63C52-6D71-4F7D-A1DD-25494BCE96A3}" type="datetimeFigureOut">
              <a:rPr lang="en-CA" smtClean="0"/>
              <a:t>2017-07-03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A8F57A-97BD-402E-8E18-7F7FAC27F07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D63C52-6D71-4F7D-A1DD-25494BCE96A3}" type="datetimeFigureOut">
              <a:rPr lang="en-CA" smtClean="0"/>
              <a:t>2017-07-03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A8F57A-97BD-402E-8E18-7F7FAC27F07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FD63C52-6D71-4F7D-A1DD-25494BCE96A3}" type="datetimeFigureOut">
              <a:rPr lang="en-CA" smtClean="0"/>
              <a:t>2017-07-03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6A8F57A-97BD-402E-8E18-7F7FAC27F07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D63C52-6D71-4F7D-A1DD-25494BCE96A3}" type="datetimeFigureOut">
              <a:rPr lang="en-CA" smtClean="0"/>
              <a:t>2017-07-03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A8F57A-97BD-402E-8E18-7F7FAC27F07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D63C52-6D71-4F7D-A1DD-25494BCE96A3}" type="datetimeFigureOut">
              <a:rPr lang="en-CA" smtClean="0"/>
              <a:t>2017-07-03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A8F57A-97BD-402E-8E18-7F7FAC27F07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FD63C52-6D71-4F7D-A1DD-25494BCE96A3}" type="datetimeFigureOut">
              <a:rPr lang="en-CA" smtClean="0"/>
              <a:t>2017-07-03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6A8F57A-97BD-402E-8E18-7F7FAC27F073}" type="slidenum">
              <a:rPr lang="en-CA" smtClean="0"/>
              <a:t>‹#›</a:t>
            </a:fld>
            <a:endParaRPr lang="en-C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Questioning: the Key to classroom Discussion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Literal, Inferential, and Evaluative Questions</a:t>
            </a:r>
            <a:endParaRPr lang="en-CA" dirty="0"/>
          </a:p>
        </p:txBody>
      </p:sp>
      <p:sp>
        <p:nvSpPr>
          <p:cNvPr id="48130" name="AutoShape 2" descr="Image result for discuss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8132" name="AutoShape 4" descr="Image result for discuss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6" name="Picture 5" descr="classroom discuss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800" y="990600"/>
            <a:ext cx="5091499" cy="2209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Who does the asking?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 many classrooms around the world, the teachers do the questioning.  </a:t>
            </a:r>
            <a:r>
              <a:rPr lang="en-CA" i="1" dirty="0" smtClean="0"/>
              <a:t>Students ANSWER questions; they do not ASK them.</a:t>
            </a:r>
          </a:p>
          <a:p>
            <a:endParaRPr lang="en-CA" i="1" dirty="0" smtClean="0"/>
          </a:p>
          <a:p>
            <a:r>
              <a:rPr lang="en-CA" dirty="0" smtClean="0"/>
              <a:t>But if question-asking is the key to learning, who should do most of the asking?</a:t>
            </a:r>
          </a:p>
          <a:p>
            <a:endParaRPr lang="en-CA" dirty="0" smtClean="0"/>
          </a:p>
          <a:p>
            <a:r>
              <a:rPr lang="en-CA" dirty="0" smtClean="0"/>
              <a:t>How do we create a classroom where students ask most of the questions?</a:t>
            </a:r>
            <a:endParaRPr lang="en-C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MINDS ON!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Gallery walk with sticky notes: walk around the class and read each text (pictures can be texts too!)  At each text, consider it, and ask ONE question about it.  Write your question on a sticky note. Then, move to the next text.</a:t>
            </a:r>
          </a:p>
        </p:txBody>
      </p:sp>
      <p:pic>
        <p:nvPicPr>
          <p:cNvPr id="51202" name="Picture 2" descr="C:\Users\company\AppData\Local\Microsoft\Windows\INetCache\IE\2K1YB9VJ\post-it-note-451x4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4191000"/>
            <a:ext cx="2663381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ACTION!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teacher will </a:t>
            </a:r>
            <a:r>
              <a:rPr lang="en-CA" b="1" dirty="0" smtClean="0"/>
              <a:t>model</a:t>
            </a:r>
            <a:r>
              <a:rPr lang="en-CA" dirty="0" smtClean="0"/>
              <a:t> a </a:t>
            </a:r>
            <a:r>
              <a:rPr lang="en-CA" b="1" dirty="0" smtClean="0"/>
              <a:t>read-aloud and think-aloud</a:t>
            </a:r>
            <a:r>
              <a:rPr lang="en-CA" dirty="0" smtClean="0"/>
              <a:t> of a news article about a potential UFO abduction.</a:t>
            </a:r>
          </a:p>
          <a:p>
            <a:r>
              <a:rPr lang="en-CA" dirty="0" smtClean="0"/>
              <a:t>She will introduce </a:t>
            </a:r>
            <a:r>
              <a:rPr lang="en-CA" b="1" dirty="0" smtClean="0"/>
              <a:t>THREE</a:t>
            </a:r>
            <a:r>
              <a:rPr lang="en-CA" dirty="0" smtClean="0"/>
              <a:t> kinds of questions that will help promote different kinds of thinking.</a:t>
            </a:r>
            <a:endParaRPr lang="en-CA" dirty="0"/>
          </a:p>
        </p:txBody>
      </p:sp>
      <p:pic>
        <p:nvPicPr>
          <p:cNvPr id="52226" name="Picture 2" descr="C:\Users\company\AppData\Local\Microsoft\Windows\INetCache\IE\RSTXRNW8\book-clip-art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4495800"/>
            <a:ext cx="1995121" cy="18526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Literal Question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83560"/>
            <a:ext cx="7772400" cy="2178840"/>
          </a:xfrm>
        </p:spPr>
        <p:txBody>
          <a:bodyPr/>
          <a:lstStyle/>
          <a:p>
            <a:r>
              <a:rPr lang="en-US" dirty="0" smtClean="0"/>
              <a:t>The answers to literal questions can be found </a:t>
            </a:r>
            <a:r>
              <a:rPr lang="en-US" b="1" dirty="0" smtClean="0"/>
              <a:t>directly stated in </a:t>
            </a:r>
            <a:r>
              <a:rPr lang="en-US" b="1" dirty="0" smtClean="0"/>
              <a:t>the text</a:t>
            </a:r>
            <a:r>
              <a:rPr lang="en-US" dirty="0" smtClean="0"/>
              <a:t>. </a:t>
            </a:r>
            <a:r>
              <a:rPr lang="en-US" dirty="0" smtClean="0"/>
              <a:t>We </a:t>
            </a:r>
            <a:r>
              <a:rPr lang="en-US" dirty="0" smtClean="0"/>
              <a:t>sometimes say this information is </a:t>
            </a:r>
            <a:r>
              <a:rPr lang="en-US" i="1" dirty="0" smtClean="0"/>
              <a:t>on the surface</a:t>
            </a:r>
            <a:r>
              <a:rPr lang="en-US" i="1" dirty="0" smtClean="0"/>
              <a:t>.</a:t>
            </a:r>
          </a:p>
          <a:p>
            <a:r>
              <a:rPr lang="en-US" i="1" dirty="0" smtClean="0"/>
              <a:t>Why</a:t>
            </a:r>
            <a:r>
              <a:rPr lang="en-US" dirty="0" smtClean="0"/>
              <a:t> do we ask literal questions?</a:t>
            </a:r>
            <a:endParaRPr lang="en-US" i="1" dirty="0" smtClean="0"/>
          </a:p>
          <a:p>
            <a:pPr lvl="8"/>
            <a:endParaRPr lang="en-CA" dirty="0"/>
          </a:p>
        </p:txBody>
      </p:sp>
      <p:pic>
        <p:nvPicPr>
          <p:cNvPr id="53250" name="Picture 2" descr="C:\Users\company\AppData\Local\Microsoft\Windows\INetCache\IE\6YZ1BE5O\hqdefault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3810000"/>
            <a:ext cx="314960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Inferential Question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800600" cy="454104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answers to inferential questions can be found in the text too, but they are implied, not directly stated. We often say the information is </a:t>
            </a:r>
            <a:r>
              <a:rPr lang="en-US" i="1" dirty="0" smtClean="0"/>
              <a:t>in between the lines</a:t>
            </a:r>
            <a:r>
              <a:rPr lang="en-US" dirty="0" smtClean="0"/>
              <a:t> or </a:t>
            </a:r>
            <a:r>
              <a:rPr lang="en-US" i="1" dirty="0" smtClean="0"/>
              <a:t>under the surface.</a:t>
            </a:r>
            <a:r>
              <a:rPr lang="en-US" dirty="0" smtClean="0"/>
              <a:t> Students use textual clues and their prior knowledge to answer these questions.</a:t>
            </a:r>
            <a:endParaRPr lang="en-CA" dirty="0"/>
          </a:p>
        </p:txBody>
      </p:sp>
      <p:pic>
        <p:nvPicPr>
          <p:cNvPr id="54274" name="Picture 2" descr="C:\Users\company\AppData\Local\Microsoft\Windows\INetCache\IE\7BN6YSHN\observation1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2057400"/>
            <a:ext cx="2124764" cy="31384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Evaluative Question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514600"/>
            <a:ext cx="7772400" cy="37028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answers to evaluative questions require information outside of the text. We sometimes say the information is </a:t>
            </a:r>
            <a:r>
              <a:rPr lang="en-US" i="1" dirty="0" smtClean="0"/>
              <a:t>in the head</a:t>
            </a:r>
            <a:r>
              <a:rPr lang="en-US" dirty="0" smtClean="0"/>
              <a:t> or </a:t>
            </a:r>
            <a:r>
              <a:rPr lang="en-US" i="1" dirty="0" smtClean="0"/>
              <a:t>somewhere else.</a:t>
            </a:r>
            <a:r>
              <a:rPr lang="en-US" dirty="0" smtClean="0"/>
              <a:t> Students will often state their opinion in response to an evaluative question.  They will then use textual support and examples from their lives to support their response.</a:t>
            </a:r>
            <a:endParaRPr lang="en-CA" dirty="0"/>
          </a:p>
        </p:txBody>
      </p:sp>
      <p:pic>
        <p:nvPicPr>
          <p:cNvPr id="55298" name="Picture 2" descr="C:\Users\company\AppData\Local\Microsoft\Windows\INetCache\IE\RSTXRNW8\my_opinion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304800"/>
            <a:ext cx="2089192" cy="1971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Advance with English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Let’s categorize these questions:</a:t>
            </a:r>
          </a:p>
          <a:p>
            <a:r>
              <a:rPr lang="en-CA" dirty="0" smtClean="0"/>
              <a:t>Which city does Justin Foster live in?</a:t>
            </a:r>
          </a:p>
          <a:p>
            <a:r>
              <a:rPr lang="en-CA" dirty="0" smtClean="0"/>
              <a:t>What did Justin do with friends last Friday?</a:t>
            </a:r>
          </a:p>
          <a:p>
            <a:r>
              <a:rPr lang="en-CA" dirty="0" smtClean="0"/>
              <a:t>What time did Justin get back home that night?</a:t>
            </a:r>
          </a:p>
          <a:p>
            <a:r>
              <a:rPr lang="en-CA" dirty="0" smtClean="0"/>
              <a:t>What does Kelly think happened to her brother?</a:t>
            </a:r>
          </a:p>
          <a:p>
            <a:r>
              <a:rPr lang="en-CA" dirty="0" smtClean="0"/>
              <a:t>What colour are the aliens according to Kelly?</a:t>
            </a:r>
          </a:p>
          <a:p>
            <a:r>
              <a:rPr lang="en-CA" dirty="0" smtClean="0"/>
              <a:t>What happened to Mrs. Mavis Wood?</a:t>
            </a:r>
          </a:p>
          <a:p>
            <a:r>
              <a:rPr lang="en-CA" dirty="0" smtClean="0"/>
              <a:t>What do the police think about the incident?</a:t>
            </a:r>
            <a:endParaRPr lang="en-C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Yeti &amp; Bigfoot?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295400"/>
            <a:ext cx="4267200" cy="5029200"/>
          </a:xfrm>
        </p:spPr>
        <p:txBody>
          <a:bodyPr>
            <a:normAutofit/>
          </a:bodyPr>
          <a:lstStyle/>
          <a:p>
            <a:r>
              <a:rPr lang="en-CA" dirty="0" smtClean="0"/>
              <a:t>Now you try asking each type of question about the informational reading “Yeti, Bigfoot and the Wild Man of </a:t>
            </a:r>
            <a:r>
              <a:rPr lang="en-CA" dirty="0" err="1" smtClean="0"/>
              <a:t>Shennongjia</a:t>
            </a:r>
            <a:r>
              <a:rPr lang="en-CA" dirty="0" smtClean="0"/>
              <a:t>”.</a:t>
            </a:r>
          </a:p>
          <a:p>
            <a:r>
              <a:rPr lang="en-CA" dirty="0" smtClean="0"/>
              <a:t>Later you will ask a partner your questions!</a:t>
            </a:r>
            <a:endParaRPr lang="en-CA" dirty="0"/>
          </a:p>
        </p:txBody>
      </p:sp>
      <p:pic>
        <p:nvPicPr>
          <p:cNvPr id="56322" name="Picture 2" descr="C:\Users\company\AppData\Local\Microsoft\Windows\INetCache\IE\6YZ1BE5O\sasquatch444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371600"/>
            <a:ext cx="3524695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Consolidation: Sorting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83560"/>
            <a:ext cx="6096000" cy="4572000"/>
          </a:xfrm>
        </p:spPr>
        <p:txBody>
          <a:bodyPr/>
          <a:lstStyle/>
          <a:p>
            <a:r>
              <a:rPr lang="en-CA" dirty="0" smtClean="0"/>
              <a:t>In a group of 2 or 3, choose one of the texts from the start of class (one group per text), and start sorting the questions into the categories.  Physically move the </a:t>
            </a:r>
            <a:r>
              <a:rPr lang="en-CA" dirty="0" err="1" smtClean="0"/>
              <a:t>stickies</a:t>
            </a:r>
            <a:r>
              <a:rPr lang="en-CA" dirty="0" smtClean="0"/>
              <a:t> into the graphic organizer.  </a:t>
            </a:r>
          </a:p>
          <a:p>
            <a:r>
              <a:rPr lang="en-CA" dirty="0" smtClean="0"/>
              <a:t>Once the questions are organized, use them to stimulate a small group discussion.</a:t>
            </a:r>
            <a:endParaRPr lang="en-CA" dirty="0"/>
          </a:p>
        </p:txBody>
      </p:sp>
      <p:pic>
        <p:nvPicPr>
          <p:cNvPr id="57346" name="Picture 2" descr="C:\Users\company\AppData\Local\Microsoft\Windows\INetCache\IE\7BN6YSHN\Work_Piling_Up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4343400"/>
            <a:ext cx="2095754" cy="2114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36</TotalTime>
  <Words>470</Words>
  <Application>Microsoft Office PowerPoint</Application>
  <PresentationFormat>On-screen Show (4:3)</PresentationFormat>
  <Paragraphs>35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Metro</vt:lpstr>
      <vt:lpstr>Questioning: the Key to classroom Discussion</vt:lpstr>
      <vt:lpstr>Who does the asking?</vt:lpstr>
      <vt:lpstr>MINDS ON!</vt:lpstr>
      <vt:lpstr>ACTION!</vt:lpstr>
      <vt:lpstr>Literal Question</vt:lpstr>
      <vt:lpstr>Inferential Question</vt:lpstr>
      <vt:lpstr>Evaluative Question</vt:lpstr>
      <vt:lpstr>Advance with English</vt:lpstr>
      <vt:lpstr>Yeti &amp; Bigfoot?</vt:lpstr>
      <vt:lpstr>Consolidation: Sorting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Questioning: the Key to classroom Discussion</dc:title>
  <dc:creator>Amy Ascholl</dc:creator>
  <cp:lastModifiedBy>Amy Ascholl</cp:lastModifiedBy>
  <cp:revision>4</cp:revision>
  <dcterms:created xsi:type="dcterms:W3CDTF">2017-07-03T22:39:30Z</dcterms:created>
  <dcterms:modified xsi:type="dcterms:W3CDTF">2017-07-03T23:15:44Z</dcterms:modified>
</cp:coreProperties>
</file>