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8" r:id="rId2"/>
    <p:sldId id="260" r:id="rId3"/>
    <p:sldId id="300" r:id="rId4"/>
    <p:sldId id="270" r:id="rId5"/>
    <p:sldId id="271" r:id="rId6"/>
    <p:sldId id="272" r:id="rId7"/>
    <p:sldId id="264" r:id="rId8"/>
    <p:sldId id="273" r:id="rId9"/>
    <p:sldId id="274" r:id="rId10"/>
    <p:sldId id="288" r:id="rId11"/>
    <p:sldId id="275" r:id="rId12"/>
    <p:sldId id="276" r:id="rId13"/>
    <p:sldId id="279" r:id="rId14"/>
    <p:sldId id="277" r:id="rId15"/>
    <p:sldId id="278" r:id="rId16"/>
    <p:sldId id="281" r:id="rId17"/>
    <p:sldId id="289" r:id="rId18"/>
    <p:sldId id="290" r:id="rId19"/>
    <p:sldId id="282" r:id="rId20"/>
    <p:sldId id="291" r:id="rId21"/>
    <p:sldId id="292" r:id="rId22"/>
    <p:sldId id="293" r:id="rId23"/>
    <p:sldId id="295" r:id="rId24"/>
    <p:sldId id="296" r:id="rId25"/>
    <p:sldId id="294" r:id="rId26"/>
    <p:sldId id="297" r:id="rId27"/>
    <p:sldId id="299" r:id="rId28"/>
    <p:sldId id="29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0E18"/>
    <a:srgbClr val="281E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60"/>
  </p:normalViewPr>
  <p:slideViewPr>
    <p:cSldViewPr snapToGrid="0">
      <p:cViewPr varScale="1">
        <p:scale>
          <a:sx n="64" d="100"/>
          <a:sy n="64" d="100"/>
        </p:scale>
        <p:origin x="-828" y="-102"/>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D84844-BD23-4ABA-8C7D-2B950C7845D9}" type="doc">
      <dgm:prSet loTypeId="urn:microsoft.com/office/officeart/2005/8/layout/hProcess3" loCatId="process" qsTypeId="urn:microsoft.com/office/officeart/2005/8/quickstyle/simple1" qsCatId="simple" csTypeId="urn:microsoft.com/office/officeart/2005/8/colors/accent1_2" csCatId="accent1" phldr="1"/>
      <dgm:spPr/>
    </dgm:pt>
    <dgm:pt modelId="{2568EE35-26A9-43B5-AB1E-E9E20EE62CBA}">
      <dgm:prSet phldrT="[Text]"/>
      <dgm:spPr/>
      <dgm:t>
        <a:bodyPr/>
        <a:lstStyle/>
        <a:p>
          <a:r>
            <a:rPr lang="en-CA" dirty="0" smtClean="0"/>
            <a:t>Where am I going?</a:t>
          </a:r>
          <a:endParaRPr lang="en-CA" dirty="0"/>
        </a:p>
      </dgm:t>
    </dgm:pt>
    <dgm:pt modelId="{4C3E56FF-1BC6-4E18-AE99-A72496906089}" type="parTrans" cxnId="{5C8F259B-E5A5-414A-82AD-0EA249793566}">
      <dgm:prSet/>
      <dgm:spPr/>
      <dgm:t>
        <a:bodyPr/>
        <a:lstStyle/>
        <a:p>
          <a:endParaRPr lang="en-CA"/>
        </a:p>
      </dgm:t>
    </dgm:pt>
    <dgm:pt modelId="{1F12FFCF-9BF6-48B3-B57B-05F47310F515}" type="sibTrans" cxnId="{5C8F259B-E5A5-414A-82AD-0EA249793566}">
      <dgm:prSet/>
      <dgm:spPr/>
      <dgm:t>
        <a:bodyPr/>
        <a:lstStyle/>
        <a:p>
          <a:endParaRPr lang="en-CA"/>
        </a:p>
      </dgm:t>
    </dgm:pt>
    <dgm:pt modelId="{828F24FF-CE9F-4BDE-BA14-E9F3A9D0290E}">
      <dgm:prSet phldrT="[Text]"/>
      <dgm:spPr/>
      <dgm:t>
        <a:bodyPr/>
        <a:lstStyle/>
        <a:p>
          <a:r>
            <a:rPr lang="en-CA" dirty="0" smtClean="0"/>
            <a:t>How am I going?</a:t>
          </a:r>
          <a:endParaRPr lang="en-CA" dirty="0"/>
        </a:p>
      </dgm:t>
    </dgm:pt>
    <dgm:pt modelId="{A4929E8E-1D90-4D53-9267-BA53217E1A38}" type="parTrans" cxnId="{9E8D46F9-2A0A-4E14-AAE7-1AB2AD24FD54}">
      <dgm:prSet/>
      <dgm:spPr/>
      <dgm:t>
        <a:bodyPr/>
        <a:lstStyle/>
        <a:p>
          <a:endParaRPr lang="en-CA"/>
        </a:p>
      </dgm:t>
    </dgm:pt>
    <dgm:pt modelId="{C8E2D505-31DA-412A-99A5-49FC51AC88E2}" type="sibTrans" cxnId="{9E8D46F9-2A0A-4E14-AAE7-1AB2AD24FD54}">
      <dgm:prSet/>
      <dgm:spPr/>
      <dgm:t>
        <a:bodyPr/>
        <a:lstStyle/>
        <a:p>
          <a:endParaRPr lang="en-CA"/>
        </a:p>
      </dgm:t>
    </dgm:pt>
    <dgm:pt modelId="{54184604-8B09-4473-8673-231C2319EA67}">
      <dgm:prSet phldrT="[Text]"/>
      <dgm:spPr/>
      <dgm:t>
        <a:bodyPr/>
        <a:lstStyle/>
        <a:p>
          <a:r>
            <a:rPr lang="en-CA" dirty="0" smtClean="0"/>
            <a:t>Where to next?</a:t>
          </a:r>
          <a:endParaRPr lang="en-CA" dirty="0"/>
        </a:p>
      </dgm:t>
    </dgm:pt>
    <dgm:pt modelId="{A97B6431-8993-40AC-A8DC-9F8A7F220211}" type="parTrans" cxnId="{9DC25BDD-54F2-48C7-AA12-E709921A79A7}">
      <dgm:prSet/>
      <dgm:spPr/>
      <dgm:t>
        <a:bodyPr/>
        <a:lstStyle/>
        <a:p>
          <a:endParaRPr lang="en-CA"/>
        </a:p>
      </dgm:t>
    </dgm:pt>
    <dgm:pt modelId="{56016304-1F6B-4317-A1CE-F3B8E532349E}" type="sibTrans" cxnId="{9DC25BDD-54F2-48C7-AA12-E709921A79A7}">
      <dgm:prSet/>
      <dgm:spPr/>
      <dgm:t>
        <a:bodyPr/>
        <a:lstStyle/>
        <a:p>
          <a:endParaRPr lang="en-CA"/>
        </a:p>
      </dgm:t>
    </dgm:pt>
    <dgm:pt modelId="{04604F72-AB3E-469A-B888-F493C07B5133}" type="pres">
      <dgm:prSet presAssocID="{2CD84844-BD23-4ABA-8C7D-2B950C7845D9}" presName="Name0" presStyleCnt="0">
        <dgm:presLayoutVars>
          <dgm:dir/>
          <dgm:animLvl val="lvl"/>
          <dgm:resizeHandles val="exact"/>
        </dgm:presLayoutVars>
      </dgm:prSet>
      <dgm:spPr/>
    </dgm:pt>
    <dgm:pt modelId="{0E1B3BA8-B643-4540-8ADE-4C1E28B37724}" type="pres">
      <dgm:prSet presAssocID="{2CD84844-BD23-4ABA-8C7D-2B950C7845D9}" presName="dummy" presStyleCnt="0"/>
      <dgm:spPr/>
    </dgm:pt>
    <dgm:pt modelId="{FF9AA76D-CEBA-44B2-899C-79496CA88D9C}" type="pres">
      <dgm:prSet presAssocID="{2CD84844-BD23-4ABA-8C7D-2B950C7845D9}" presName="linH" presStyleCnt="0"/>
      <dgm:spPr/>
    </dgm:pt>
    <dgm:pt modelId="{8CF22BCA-5438-4C8E-92B0-3455AD1F7CEE}" type="pres">
      <dgm:prSet presAssocID="{2CD84844-BD23-4ABA-8C7D-2B950C7845D9}" presName="padding1" presStyleCnt="0"/>
      <dgm:spPr/>
    </dgm:pt>
    <dgm:pt modelId="{EB3EA43A-BBC6-47ED-B722-E860902C8420}" type="pres">
      <dgm:prSet presAssocID="{2568EE35-26A9-43B5-AB1E-E9E20EE62CBA}" presName="linV" presStyleCnt="0"/>
      <dgm:spPr/>
    </dgm:pt>
    <dgm:pt modelId="{47E98FA3-A440-4DE7-9290-F0B25AE004EA}" type="pres">
      <dgm:prSet presAssocID="{2568EE35-26A9-43B5-AB1E-E9E20EE62CBA}" presName="spVertical1" presStyleCnt="0"/>
      <dgm:spPr/>
    </dgm:pt>
    <dgm:pt modelId="{CC0D3F9A-CF52-40EC-BBD4-060FB5E68648}" type="pres">
      <dgm:prSet presAssocID="{2568EE35-26A9-43B5-AB1E-E9E20EE62CBA}" presName="parTx" presStyleLbl="revTx" presStyleIdx="0" presStyleCnt="3">
        <dgm:presLayoutVars>
          <dgm:chMax val="0"/>
          <dgm:chPref val="0"/>
          <dgm:bulletEnabled val="1"/>
        </dgm:presLayoutVars>
      </dgm:prSet>
      <dgm:spPr/>
      <dgm:t>
        <a:bodyPr/>
        <a:lstStyle/>
        <a:p>
          <a:endParaRPr lang="en-CA"/>
        </a:p>
      </dgm:t>
    </dgm:pt>
    <dgm:pt modelId="{7A10D5B2-8C20-49B5-BE55-3377C5349456}" type="pres">
      <dgm:prSet presAssocID="{2568EE35-26A9-43B5-AB1E-E9E20EE62CBA}" presName="spVertical2" presStyleCnt="0"/>
      <dgm:spPr/>
    </dgm:pt>
    <dgm:pt modelId="{7D83C286-1FEF-4A14-A1F1-C9EE2781918D}" type="pres">
      <dgm:prSet presAssocID="{2568EE35-26A9-43B5-AB1E-E9E20EE62CBA}" presName="spVertical3" presStyleCnt="0"/>
      <dgm:spPr/>
    </dgm:pt>
    <dgm:pt modelId="{A280EF67-5E60-4DCC-9952-306D2250A82C}" type="pres">
      <dgm:prSet presAssocID="{1F12FFCF-9BF6-48B3-B57B-05F47310F515}" presName="space" presStyleCnt="0"/>
      <dgm:spPr/>
    </dgm:pt>
    <dgm:pt modelId="{2BDA2056-1195-48D7-8DFA-836388855E70}" type="pres">
      <dgm:prSet presAssocID="{828F24FF-CE9F-4BDE-BA14-E9F3A9D0290E}" presName="linV" presStyleCnt="0"/>
      <dgm:spPr/>
    </dgm:pt>
    <dgm:pt modelId="{F93E9F9E-A342-4E3E-80A2-242580A267A1}" type="pres">
      <dgm:prSet presAssocID="{828F24FF-CE9F-4BDE-BA14-E9F3A9D0290E}" presName="spVertical1" presStyleCnt="0"/>
      <dgm:spPr/>
    </dgm:pt>
    <dgm:pt modelId="{6AB28274-919D-4659-BDE9-4D08CF85C07B}" type="pres">
      <dgm:prSet presAssocID="{828F24FF-CE9F-4BDE-BA14-E9F3A9D0290E}" presName="parTx" presStyleLbl="revTx" presStyleIdx="1" presStyleCnt="3">
        <dgm:presLayoutVars>
          <dgm:chMax val="0"/>
          <dgm:chPref val="0"/>
          <dgm:bulletEnabled val="1"/>
        </dgm:presLayoutVars>
      </dgm:prSet>
      <dgm:spPr/>
    </dgm:pt>
    <dgm:pt modelId="{F5A8ABC1-99C7-4E86-A566-B00FA8B85A6D}" type="pres">
      <dgm:prSet presAssocID="{828F24FF-CE9F-4BDE-BA14-E9F3A9D0290E}" presName="spVertical2" presStyleCnt="0"/>
      <dgm:spPr/>
    </dgm:pt>
    <dgm:pt modelId="{A25FAC33-6B77-41AC-ADA5-BD9316D22E04}" type="pres">
      <dgm:prSet presAssocID="{828F24FF-CE9F-4BDE-BA14-E9F3A9D0290E}" presName="spVertical3" presStyleCnt="0"/>
      <dgm:spPr/>
    </dgm:pt>
    <dgm:pt modelId="{43ADABED-8A30-4F14-AF9E-A92D5069920E}" type="pres">
      <dgm:prSet presAssocID="{C8E2D505-31DA-412A-99A5-49FC51AC88E2}" presName="space" presStyleCnt="0"/>
      <dgm:spPr/>
    </dgm:pt>
    <dgm:pt modelId="{BB906424-14B0-45A7-BB0D-B3C6C9A3C598}" type="pres">
      <dgm:prSet presAssocID="{54184604-8B09-4473-8673-231C2319EA67}" presName="linV" presStyleCnt="0"/>
      <dgm:spPr/>
    </dgm:pt>
    <dgm:pt modelId="{734EAFD7-6261-4EE0-AA00-A63B44F3E8E2}" type="pres">
      <dgm:prSet presAssocID="{54184604-8B09-4473-8673-231C2319EA67}" presName="spVertical1" presStyleCnt="0"/>
      <dgm:spPr/>
    </dgm:pt>
    <dgm:pt modelId="{0B3E6636-9DF1-4144-8452-845A1C9D5E94}" type="pres">
      <dgm:prSet presAssocID="{54184604-8B09-4473-8673-231C2319EA67}" presName="parTx" presStyleLbl="revTx" presStyleIdx="2" presStyleCnt="3">
        <dgm:presLayoutVars>
          <dgm:chMax val="0"/>
          <dgm:chPref val="0"/>
          <dgm:bulletEnabled val="1"/>
        </dgm:presLayoutVars>
      </dgm:prSet>
      <dgm:spPr/>
    </dgm:pt>
    <dgm:pt modelId="{386F0F6E-8E67-416A-B75F-D137BB0114BF}" type="pres">
      <dgm:prSet presAssocID="{54184604-8B09-4473-8673-231C2319EA67}" presName="spVertical2" presStyleCnt="0"/>
      <dgm:spPr/>
    </dgm:pt>
    <dgm:pt modelId="{3BCA15CF-361F-40F3-A6E6-C575E6FCD360}" type="pres">
      <dgm:prSet presAssocID="{54184604-8B09-4473-8673-231C2319EA67}" presName="spVertical3" presStyleCnt="0"/>
      <dgm:spPr/>
    </dgm:pt>
    <dgm:pt modelId="{CCC303AC-BD4B-4C1B-90C8-4F4CCCAFE9E7}" type="pres">
      <dgm:prSet presAssocID="{2CD84844-BD23-4ABA-8C7D-2B950C7845D9}" presName="padding2" presStyleCnt="0"/>
      <dgm:spPr/>
    </dgm:pt>
    <dgm:pt modelId="{ED3CA0BE-709D-435F-A696-3B074E7E1DC1}" type="pres">
      <dgm:prSet presAssocID="{2CD84844-BD23-4ABA-8C7D-2B950C7845D9}" presName="negArrow" presStyleCnt="0"/>
      <dgm:spPr/>
    </dgm:pt>
    <dgm:pt modelId="{72A50C19-F1FC-4965-A1E8-B13C25FA6862}" type="pres">
      <dgm:prSet presAssocID="{2CD84844-BD23-4ABA-8C7D-2B950C7845D9}" presName="backgroundArrow" presStyleLbl="node1" presStyleIdx="0" presStyleCnt="1" custLinFactNeighborX="-156" custLinFactNeighborY="-14511"/>
      <dgm:spPr/>
    </dgm:pt>
  </dgm:ptLst>
  <dgm:cxnLst>
    <dgm:cxn modelId="{9DC25BDD-54F2-48C7-AA12-E709921A79A7}" srcId="{2CD84844-BD23-4ABA-8C7D-2B950C7845D9}" destId="{54184604-8B09-4473-8673-231C2319EA67}" srcOrd="2" destOrd="0" parTransId="{A97B6431-8993-40AC-A8DC-9F8A7F220211}" sibTransId="{56016304-1F6B-4317-A1CE-F3B8E532349E}"/>
    <dgm:cxn modelId="{52614A72-4716-4F73-9589-CB05552D7F52}" type="presOf" srcId="{2CD84844-BD23-4ABA-8C7D-2B950C7845D9}" destId="{04604F72-AB3E-469A-B888-F493C07B5133}" srcOrd="0" destOrd="0" presId="urn:microsoft.com/office/officeart/2005/8/layout/hProcess3"/>
    <dgm:cxn modelId="{ED246591-AC4A-4ACE-A0E9-38165BF573E8}" type="presOf" srcId="{54184604-8B09-4473-8673-231C2319EA67}" destId="{0B3E6636-9DF1-4144-8452-845A1C9D5E94}" srcOrd="0" destOrd="0" presId="urn:microsoft.com/office/officeart/2005/8/layout/hProcess3"/>
    <dgm:cxn modelId="{5C8F259B-E5A5-414A-82AD-0EA249793566}" srcId="{2CD84844-BD23-4ABA-8C7D-2B950C7845D9}" destId="{2568EE35-26A9-43B5-AB1E-E9E20EE62CBA}" srcOrd="0" destOrd="0" parTransId="{4C3E56FF-1BC6-4E18-AE99-A72496906089}" sibTransId="{1F12FFCF-9BF6-48B3-B57B-05F47310F515}"/>
    <dgm:cxn modelId="{9E8D46F9-2A0A-4E14-AAE7-1AB2AD24FD54}" srcId="{2CD84844-BD23-4ABA-8C7D-2B950C7845D9}" destId="{828F24FF-CE9F-4BDE-BA14-E9F3A9D0290E}" srcOrd="1" destOrd="0" parTransId="{A4929E8E-1D90-4D53-9267-BA53217E1A38}" sibTransId="{C8E2D505-31DA-412A-99A5-49FC51AC88E2}"/>
    <dgm:cxn modelId="{23C73E96-4541-4A44-A000-7FE5A6677C42}" type="presOf" srcId="{2568EE35-26A9-43B5-AB1E-E9E20EE62CBA}" destId="{CC0D3F9A-CF52-40EC-BBD4-060FB5E68648}" srcOrd="0" destOrd="0" presId="urn:microsoft.com/office/officeart/2005/8/layout/hProcess3"/>
    <dgm:cxn modelId="{6A3366D7-FD7A-4C93-9136-B2DB1F31CF7E}" type="presOf" srcId="{828F24FF-CE9F-4BDE-BA14-E9F3A9D0290E}" destId="{6AB28274-919D-4659-BDE9-4D08CF85C07B}" srcOrd="0" destOrd="0" presId="urn:microsoft.com/office/officeart/2005/8/layout/hProcess3"/>
    <dgm:cxn modelId="{E41C9923-927B-4CC5-B018-4900966C26D6}" type="presParOf" srcId="{04604F72-AB3E-469A-B888-F493C07B5133}" destId="{0E1B3BA8-B643-4540-8ADE-4C1E28B37724}" srcOrd="0" destOrd="0" presId="urn:microsoft.com/office/officeart/2005/8/layout/hProcess3"/>
    <dgm:cxn modelId="{5F85B710-553A-472F-958C-F6DE7C7504E8}" type="presParOf" srcId="{04604F72-AB3E-469A-B888-F493C07B5133}" destId="{FF9AA76D-CEBA-44B2-899C-79496CA88D9C}" srcOrd="1" destOrd="0" presId="urn:microsoft.com/office/officeart/2005/8/layout/hProcess3"/>
    <dgm:cxn modelId="{91248AA5-1E44-472F-A2B6-BF348D2322AC}" type="presParOf" srcId="{FF9AA76D-CEBA-44B2-899C-79496CA88D9C}" destId="{8CF22BCA-5438-4C8E-92B0-3455AD1F7CEE}" srcOrd="0" destOrd="0" presId="urn:microsoft.com/office/officeart/2005/8/layout/hProcess3"/>
    <dgm:cxn modelId="{F94BBA06-3ED0-4054-A5EB-FFCB33D2BC9D}" type="presParOf" srcId="{FF9AA76D-CEBA-44B2-899C-79496CA88D9C}" destId="{EB3EA43A-BBC6-47ED-B722-E860902C8420}" srcOrd="1" destOrd="0" presId="urn:microsoft.com/office/officeart/2005/8/layout/hProcess3"/>
    <dgm:cxn modelId="{5584A795-5BAB-42E2-8C58-20DB27BD74C1}" type="presParOf" srcId="{EB3EA43A-BBC6-47ED-B722-E860902C8420}" destId="{47E98FA3-A440-4DE7-9290-F0B25AE004EA}" srcOrd="0" destOrd="0" presId="urn:microsoft.com/office/officeart/2005/8/layout/hProcess3"/>
    <dgm:cxn modelId="{84383331-0FB6-4DFB-BE91-16EEC2C4D6BA}" type="presParOf" srcId="{EB3EA43A-BBC6-47ED-B722-E860902C8420}" destId="{CC0D3F9A-CF52-40EC-BBD4-060FB5E68648}" srcOrd="1" destOrd="0" presId="urn:microsoft.com/office/officeart/2005/8/layout/hProcess3"/>
    <dgm:cxn modelId="{24856926-B10A-4F63-BFEE-4EC189FD9AB4}" type="presParOf" srcId="{EB3EA43A-BBC6-47ED-B722-E860902C8420}" destId="{7A10D5B2-8C20-49B5-BE55-3377C5349456}" srcOrd="2" destOrd="0" presId="urn:microsoft.com/office/officeart/2005/8/layout/hProcess3"/>
    <dgm:cxn modelId="{7412D265-DFF6-44DC-A5F5-8A863E86E636}" type="presParOf" srcId="{EB3EA43A-BBC6-47ED-B722-E860902C8420}" destId="{7D83C286-1FEF-4A14-A1F1-C9EE2781918D}" srcOrd="3" destOrd="0" presId="urn:microsoft.com/office/officeart/2005/8/layout/hProcess3"/>
    <dgm:cxn modelId="{F781C62A-C818-451F-9775-8F89644ECA1C}" type="presParOf" srcId="{FF9AA76D-CEBA-44B2-899C-79496CA88D9C}" destId="{A280EF67-5E60-4DCC-9952-306D2250A82C}" srcOrd="2" destOrd="0" presId="urn:microsoft.com/office/officeart/2005/8/layout/hProcess3"/>
    <dgm:cxn modelId="{88604962-C716-43B9-92B8-B64848F934A5}" type="presParOf" srcId="{FF9AA76D-CEBA-44B2-899C-79496CA88D9C}" destId="{2BDA2056-1195-48D7-8DFA-836388855E70}" srcOrd="3" destOrd="0" presId="urn:microsoft.com/office/officeart/2005/8/layout/hProcess3"/>
    <dgm:cxn modelId="{5C37BEDC-470E-40F8-A2D6-62BDD84BE40B}" type="presParOf" srcId="{2BDA2056-1195-48D7-8DFA-836388855E70}" destId="{F93E9F9E-A342-4E3E-80A2-242580A267A1}" srcOrd="0" destOrd="0" presId="urn:microsoft.com/office/officeart/2005/8/layout/hProcess3"/>
    <dgm:cxn modelId="{0D9B615E-1020-46FA-8353-285437C7A950}" type="presParOf" srcId="{2BDA2056-1195-48D7-8DFA-836388855E70}" destId="{6AB28274-919D-4659-BDE9-4D08CF85C07B}" srcOrd="1" destOrd="0" presId="urn:microsoft.com/office/officeart/2005/8/layout/hProcess3"/>
    <dgm:cxn modelId="{30874051-A351-496F-AB91-9FADFDF59A5D}" type="presParOf" srcId="{2BDA2056-1195-48D7-8DFA-836388855E70}" destId="{F5A8ABC1-99C7-4E86-A566-B00FA8B85A6D}" srcOrd="2" destOrd="0" presId="urn:microsoft.com/office/officeart/2005/8/layout/hProcess3"/>
    <dgm:cxn modelId="{29DB5F96-6AF6-4ABC-8053-665BBFBC550A}" type="presParOf" srcId="{2BDA2056-1195-48D7-8DFA-836388855E70}" destId="{A25FAC33-6B77-41AC-ADA5-BD9316D22E04}" srcOrd="3" destOrd="0" presId="urn:microsoft.com/office/officeart/2005/8/layout/hProcess3"/>
    <dgm:cxn modelId="{A96766EA-9E12-408A-ABAC-B912E8C75C63}" type="presParOf" srcId="{FF9AA76D-CEBA-44B2-899C-79496CA88D9C}" destId="{43ADABED-8A30-4F14-AF9E-A92D5069920E}" srcOrd="4" destOrd="0" presId="urn:microsoft.com/office/officeart/2005/8/layout/hProcess3"/>
    <dgm:cxn modelId="{2BBA9CD4-A3D0-4EAC-AF2D-FD73B592CA1F}" type="presParOf" srcId="{FF9AA76D-CEBA-44B2-899C-79496CA88D9C}" destId="{BB906424-14B0-45A7-BB0D-B3C6C9A3C598}" srcOrd="5" destOrd="0" presId="urn:microsoft.com/office/officeart/2005/8/layout/hProcess3"/>
    <dgm:cxn modelId="{4CCFDDB3-9E5A-4498-A349-45B4E62A27D9}" type="presParOf" srcId="{BB906424-14B0-45A7-BB0D-B3C6C9A3C598}" destId="{734EAFD7-6261-4EE0-AA00-A63B44F3E8E2}" srcOrd="0" destOrd="0" presId="urn:microsoft.com/office/officeart/2005/8/layout/hProcess3"/>
    <dgm:cxn modelId="{50A9B2AF-5E35-4F3C-BE6B-837BD2085A3B}" type="presParOf" srcId="{BB906424-14B0-45A7-BB0D-B3C6C9A3C598}" destId="{0B3E6636-9DF1-4144-8452-845A1C9D5E94}" srcOrd="1" destOrd="0" presId="urn:microsoft.com/office/officeart/2005/8/layout/hProcess3"/>
    <dgm:cxn modelId="{6DE082B7-E499-48C5-BD2B-CB43C6D87CAC}" type="presParOf" srcId="{BB906424-14B0-45A7-BB0D-B3C6C9A3C598}" destId="{386F0F6E-8E67-416A-B75F-D137BB0114BF}" srcOrd="2" destOrd="0" presId="urn:microsoft.com/office/officeart/2005/8/layout/hProcess3"/>
    <dgm:cxn modelId="{958A0E42-3287-4310-95C2-07CC0FD47DED}" type="presParOf" srcId="{BB906424-14B0-45A7-BB0D-B3C6C9A3C598}" destId="{3BCA15CF-361F-40F3-A6E6-C575E6FCD360}" srcOrd="3" destOrd="0" presId="urn:microsoft.com/office/officeart/2005/8/layout/hProcess3"/>
    <dgm:cxn modelId="{E25B130D-6E0E-454D-83CA-829F6C5C89C6}" type="presParOf" srcId="{FF9AA76D-CEBA-44B2-899C-79496CA88D9C}" destId="{CCC303AC-BD4B-4C1B-90C8-4F4CCCAFE9E7}" srcOrd="6" destOrd="0" presId="urn:microsoft.com/office/officeart/2005/8/layout/hProcess3"/>
    <dgm:cxn modelId="{7281A3A6-A891-430F-AC12-8A256A3BBF90}" type="presParOf" srcId="{FF9AA76D-CEBA-44B2-899C-79496CA88D9C}" destId="{ED3CA0BE-709D-435F-A696-3B074E7E1DC1}" srcOrd="7" destOrd="0" presId="urn:microsoft.com/office/officeart/2005/8/layout/hProcess3"/>
    <dgm:cxn modelId="{4B8693D9-D25B-4072-9F0D-43383C9C6A11}" type="presParOf" srcId="{FF9AA76D-CEBA-44B2-899C-79496CA88D9C}" destId="{72A50C19-F1FC-4965-A1E8-B13C25FA6862}" srcOrd="8"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D84844-BD23-4ABA-8C7D-2B950C7845D9}" type="doc">
      <dgm:prSet loTypeId="urn:microsoft.com/office/officeart/2005/8/layout/hProcess3" loCatId="process" qsTypeId="urn:microsoft.com/office/officeart/2005/8/quickstyle/simple1" qsCatId="simple" csTypeId="urn:microsoft.com/office/officeart/2005/8/colors/accent1_2" csCatId="accent1" phldr="1"/>
      <dgm:spPr/>
    </dgm:pt>
    <dgm:pt modelId="{2568EE35-26A9-43B5-AB1E-E9E20EE62CBA}">
      <dgm:prSet phldrT="[Text]"/>
      <dgm:spPr/>
      <dgm:t>
        <a:bodyPr/>
        <a:lstStyle/>
        <a:p>
          <a:r>
            <a:rPr lang="en-CA" dirty="0" smtClean="0"/>
            <a:t>Where am I going?</a:t>
          </a:r>
          <a:endParaRPr lang="en-CA" dirty="0"/>
        </a:p>
      </dgm:t>
    </dgm:pt>
    <dgm:pt modelId="{4C3E56FF-1BC6-4E18-AE99-A72496906089}" type="parTrans" cxnId="{5C8F259B-E5A5-414A-82AD-0EA249793566}">
      <dgm:prSet/>
      <dgm:spPr/>
      <dgm:t>
        <a:bodyPr/>
        <a:lstStyle/>
        <a:p>
          <a:endParaRPr lang="en-CA"/>
        </a:p>
      </dgm:t>
    </dgm:pt>
    <dgm:pt modelId="{1F12FFCF-9BF6-48B3-B57B-05F47310F515}" type="sibTrans" cxnId="{5C8F259B-E5A5-414A-82AD-0EA249793566}">
      <dgm:prSet/>
      <dgm:spPr/>
      <dgm:t>
        <a:bodyPr/>
        <a:lstStyle/>
        <a:p>
          <a:endParaRPr lang="en-CA"/>
        </a:p>
      </dgm:t>
    </dgm:pt>
    <dgm:pt modelId="{828F24FF-CE9F-4BDE-BA14-E9F3A9D0290E}">
      <dgm:prSet phldrT="[Text]"/>
      <dgm:spPr/>
      <dgm:t>
        <a:bodyPr/>
        <a:lstStyle/>
        <a:p>
          <a:r>
            <a:rPr lang="en-CA" dirty="0" smtClean="0"/>
            <a:t>How am I going?</a:t>
          </a:r>
          <a:endParaRPr lang="en-CA" dirty="0"/>
        </a:p>
      </dgm:t>
    </dgm:pt>
    <dgm:pt modelId="{A4929E8E-1D90-4D53-9267-BA53217E1A38}" type="parTrans" cxnId="{9E8D46F9-2A0A-4E14-AAE7-1AB2AD24FD54}">
      <dgm:prSet/>
      <dgm:spPr/>
      <dgm:t>
        <a:bodyPr/>
        <a:lstStyle/>
        <a:p>
          <a:endParaRPr lang="en-CA"/>
        </a:p>
      </dgm:t>
    </dgm:pt>
    <dgm:pt modelId="{C8E2D505-31DA-412A-99A5-49FC51AC88E2}" type="sibTrans" cxnId="{9E8D46F9-2A0A-4E14-AAE7-1AB2AD24FD54}">
      <dgm:prSet/>
      <dgm:spPr/>
      <dgm:t>
        <a:bodyPr/>
        <a:lstStyle/>
        <a:p>
          <a:endParaRPr lang="en-CA"/>
        </a:p>
      </dgm:t>
    </dgm:pt>
    <dgm:pt modelId="{54184604-8B09-4473-8673-231C2319EA67}">
      <dgm:prSet phldrT="[Text]"/>
      <dgm:spPr/>
      <dgm:t>
        <a:bodyPr/>
        <a:lstStyle/>
        <a:p>
          <a:r>
            <a:rPr lang="en-CA" dirty="0" smtClean="0"/>
            <a:t>Where to next?</a:t>
          </a:r>
          <a:endParaRPr lang="en-CA" dirty="0"/>
        </a:p>
      </dgm:t>
    </dgm:pt>
    <dgm:pt modelId="{A97B6431-8993-40AC-A8DC-9F8A7F220211}" type="parTrans" cxnId="{9DC25BDD-54F2-48C7-AA12-E709921A79A7}">
      <dgm:prSet/>
      <dgm:spPr/>
      <dgm:t>
        <a:bodyPr/>
        <a:lstStyle/>
        <a:p>
          <a:endParaRPr lang="en-CA"/>
        </a:p>
      </dgm:t>
    </dgm:pt>
    <dgm:pt modelId="{56016304-1F6B-4317-A1CE-F3B8E532349E}" type="sibTrans" cxnId="{9DC25BDD-54F2-48C7-AA12-E709921A79A7}">
      <dgm:prSet/>
      <dgm:spPr/>
      <dgm:t>
        <a:bodyPr/>
        <a:lstStyle/>
        <a:p>
          <a:endParaRPr lang="en-CA"/>
        </a:p>
      </dgm:t>
    </dgm:pt>
    <dgm:pt modelId="{04604F72-AB3E-469A-B888-F493C07B5133}" type="pres">
      <dgm:prSet presAssocID="{2CD84844-BD23-4ABA-8C7D-2B950C7845D9}" presName="Name0" presStyleCnt="0">
        <dgm:presLayoutVars>
          <dgm:dir/>
          <dgm:animLvl val="lvl"/>
          <dgm:resizeHandles val="exact"/>
        </dgm:presLayoutVars>
      </dgm:prSet>
      <dgm:spPr/>
    </dgm:pt>
    <dgm:pt modelId="{0E1B3BA8-B643-4540-8ADE-4C1E28B37724}" type="pres">
      <dgm:prSet presAssocID="{2CD84844-BD23-4ABA-8C7D-2B950C7845D9}" presName="dummy" presStyleCnt="0"/>
      <dgm:spPr/>
    </dgm:pt>
    <dgm:pt modelId="{FF9AA76D-CEBA-44B2-899C-79496CA88D9C}" type="pres">
      <dgm:prSet presAssocID="{2CD84844-BD23-4ABA-8C7D-2B950C7845D9}" presName="linH" presStyleCnt="0"/>
      <dgm:spPr/>
    </dgm:pt>
    <dgm:pt modelId="{8CF22BCA-5438-4C8E-92B0-3455AD1F7CEE}" type="pres">
      <dgm:prSet presAssocID="{2CD84844-BD23-4ABA-8C7D-2B950C7845D9}" presName="padding1" presStyleCnt="0"/>
      <dgm:spPr/>
    </dgm:pt>
    <dgm:pt modelId="{EB3EA43A-BBC6-47ED-B722-E860902C8420}" type="pres">
      <dgm:prSet presAssocID="{2568EE35-26A9-43B5-AB1E-E9E20EE62CBA}" presName="linV" presStyleCnt="0"/>
      <dgm:spPr/>
    </dgm:pt>
    <dgm:pt modelId="{47E98FA3-A440-4DE7-9290-F0B25AE004EA}" type="pres">
      <dgm:prSet presAssocID="{2568EE35-26A9-43B5-AB1E-E9E20EE62CBA}" presName="spVertical1" presStyleCnt="0"/>
      <dgm:spPr/>
    </dgm:pt>
    <dgm:pt modelId="{CC0D3F9A-CF52-40EC-BBD4-060FB5E68648}" type="pres">
      <dgm:prSet presAssocID="{2568EE35-26A9-43B5-AB1E-E9E20EE62CBA}" presName="parTx" presStyleLbl="revTx" presStyleIdx="0" presStyleCnt="3">
        <dgm:presLayoutVars>
          <dgm:chMax val="0"/>
          <dgm:chPref val="0"/>
          <dgm:bulletEnabled val="1"/>
        </dgm:presLayoutVars>
      </dgm:prSet>
      <dgm:spPr/>
      <dgm:t>
        <a:bodyPr/>
        <a:lstStyle/>
        <a:p>
          <a:endParaRPr lang="en-CA"/>
        </a:p>
      </dgm:t>
    </dgm:pt>
    <dgm:pt modelId="{7A10D5B2-8C20-49B5-BE55-3377C5349456}" type="pres">
      <dgm:prSet presAssocID="{2568EE35-26A9-43B5-AB1E-E9E20EE62CBA}" presName="spVertical2" presStyleCnt="0"/>
      <dgm:spPr/>
    </dgm:pt>
    <dgm:pt modelId="{7D83C286-1FEF-4A14-A1F1-C9EE2781918D}" type="pres">
      <dgm:prSet presAssocID="{2568EE35-26A9-43B5-AB1E-E9E20EE62CBA}" presName="spVertical3" presStyleCnt="0"/>
      <dgm:spPr/>
    </dgm:pt>
    <dgm:pt modelId="{A280EF67-5E60-4DCC-9952-306D2250A82C}" type="pres">
      <dgm:prSet presAssocID="{1F12FFCF-9BF6-48B3-B57B-05F47310F515}" presName="space" presStyleCnt="0"/>
      <dgm:spPr/>
    </dgm:pt>
    <dgm:pt modelId="{2BDA2056-1195-48D7-8DFA-836388855E70}" type="pres">
      <dgm:prSet presAssocID="{828F24FF-CE9F-4BDE-BA14-E9F3A9D0290E}" presName="linV" presStyleCnt="0"/>
      <dgm:spPr/>
    </dgm:pt>
    <dgm:pt modelId="{F93E9F9E-A342-4E3E-80A2-242580A267A1}" type="pres">
      <dgm:prSet presAssocID="{828F24FF-CE9F-4BDE-BA14-E9F3A9D0290E}" presName="spVertical1" presStyleCnt="0"/>
      <dgm:spPr/>
    </dgm:pt>
    <dgm:pt modelId="{6AB28274-919D-4659-BDE9-4D08CF85C07B}" type="pres">
      <dgm:prSet presAssocID="{828F24FF-CE9F-4BDE-BA14-E9F3A9D0290E}" presName="parTx" presStyleLbl="revTx" presStyleIdx="1" presStyleCnt="3">
        <dgm:presLayoutVars>
          <dgm:chMax val="0"/>
          <dgm:chPref val="0"/>
          <dgm:bulletEnabled val="1"/>
        </dgm:presLayoutVars>
      </dgm:prSet>
      <dgm:spPr/>
    </dgm:pt>
    <dgm:pt modelId="{F5A8ABC1-99C7-4E86-A566-B00FA8B85A6D}" type="pres">
      <dgm:prSet presAssocID="{828F24FF-CE9F-4BDE-BA14-E9F3A9D0290E}" presName="spVertical2" presStyleCnt="0"/>
      <dgm:spPr/>
    </dgm:pt>
    <dgm:pt modelId="{A25FAC33-6B77-41AC-ADA5-BD9316D22E04}" type="pres">
      <dgm:prSet presAssocID="{828F24FF-CE9F-4BDE-BA14-E9F3A9D0290E}" presName="spVertical3" presStyleCnt="0"/>
      <dgm:spPr/>
    </dgm:pt>
    <dgm:pt modelId="{43ADABED-8A30-4F14-AF9E-A92D5069920E}" type="pres">
      <dgm:prSet presAssocID="{C8E2D505-31DA-412A-99A5-49FC51AC88E2}" presName="space" presStyleCnt="0"/>
      <dgm:spPr/>
    </dgm:pt>
    <dgm:pt modelId="{BB906424-14B0-45A7-BB0D-B3C6C9A3C598}" type="pres">
      <dgm:prSet presAssocID="{54184604-8B09-4473-8673-231C2319EA67}" presName="linV" presStyleCnt="0"/>
      <dgm:spPr/>
    </dgm:pt>
    <dgm:pt modelId="{734EAFD7-6261-4EE0-AA00-A63B44F3E8E2}" type="pres">
      <dgm:prSet presAssocID="{54184604-8B09-4473-8673-231C2319EA67}" presName="spVertical1" presStyleCnt="0"/>
      <dgm:spPr/>
    </dgm:pt>
    <dgm:pt modelId="{0B3E6636-9DF1-4144-8452-845A1C9D5E94}" type="pres">
      <dgm:prSet presAssocID="{54184604-8B09-4473-8673-231C2319EA67}" presName="parTx" presStyleLbl="revTx" presStyleIdx="2" presStyleCnt="3">
        <dgm:presLayoutVars>
          <dgm:chMax val="0"/>
          <dgm:chPref val="0"/>
          <dgm:bulletEnabled val="1"/>
        </dgm:presLayoutVars>
      </dgm:prSet>
      <dgm:spPr/>
    </dgm:pt>
    <dgm:pt modelId="{386F0F6E-8E67-416A-B75F-D137BB0114BF}" type="pres">
      <dgm:prSet presAssocID="{54184604-8B09-4473-8673-231C2319EA67}" presName="spVertical2" presStyleCnt="0"/>
      <dgm:spPr/>
    </dgm:pt>
    <dgm:pt modelId="{3BCA15CF-361F-40F3-A6E6-C575E6FCD360}" type="pres">
      <dgm:prSet presAssocID="{54184604-8B09-4473-8673-231C2319EA67}" presName="spVertical3" presStyleCnt="0"/>
      <dgm:spPr/>
    </dgm:pt>
    <dgm:pt modelId="{CCC303AC-BD4B-4C1B-90C8-4F4CCCAFE9E7}" type="pres">
      <dgm:prSet presAssocID="{2CD84844-BD23-4ABA-8C7D-2B950C7845D9}" presName="padding2" presStyleCnt="0"/>
      <dgm:spPr/>
    </dgm:pt>
    <dgm:pt modelId="{ED3CA0BE-709D-435F-A696-3B074E7E1DC1}" type="pres">
      <dgm:prSet presAssocID="{2CD84844-BD23-4ABA-8C7D-2B950C7845D9}" presName="negArrow" presStyleCnt="0"/>
      <dgm:spPr/>
    </dgm:pt>
    <dgm:pt modelId="{72A50C19-F1FC-4965-A1E8-B13C25FA6862}" type="pres">
      <dgm:prSet presAssocID="{2CD84844-BD23-4ABA-8C7D-2B950C7845D9}" presName="backgroundArrow" presStyleLbl="node1" presStyleIdx="0" presStyleCnt="1"/>
      <dgm:spPr/>
    </dgm:pt>
  </dgm:ptLst>
  <dgm:cxnLst>
    <dgm:cxn modelId="{9DC25BDD-54F2-48C7-AA12-E709921A79A7}" srcId="{2CD84844-BD23-4ABA-8C7D-2B950C7845D9}" destId="{54184604-8B09-4473-8673-231C2319EA67}" srcOrd="2" destOrd="0" parTransId="{A97B6431-8993-40AC-A8DC-9F8A7F220211}" sibTransId="{56016304-1F6B-4317-A1CE-F3B8E532349E}"/>
    <dgm:cxn modelId="{5E69D68F-77C5-4F61-ACD6-B7E534AE2689}" type="presOf" srcId="{2568EE35-26A9-43B5-AB1E-E9E20EE62CBA}" destId="{CC0D3F9A-CF52-40EC-BBD4-060FB5E68648}" srcOrd="0" destOrd="0" presId="urn:microsoft.com/office/officeart/2005/8/layout/hProcess3"/>
    <dgm:cxn modelId="{5C8F259B-E5A5-414A-82AD-0EA249793566}" srcId="{2CD84844-BD23-4ABA-8C7D-2B950C7845D9}" destId="{2568EE35-26A9-43B5-AB1E-E9E20EE62CBA}" srcOrd="0" destOrd="0" parTransId="{4C3E56FF-1BC6-4E18-AE99-A72496906089}" sibTransId="{1F12FFCF-9BF6-48B3-B57B-05F47310F515}"/>
    <dgm:cxn modelId="{4D44C730-F2A7-4DF4-87AD-0D3E3A1C8824}" type="presOf" srcId="{54184604-8B09-4473-8673-231C2319EA67}" destId="{0B3E6636-9DF1-4144-8452-845A1C9D5E94}" srcOrd="0" destOrd="0" presId="urn:microsoft.com/office/officeart/2005/8/layout/hProcess3"/>
    <dgm:cxn modelId="{688C85D4-9050-43BA-8779-3AE264911B5E}" type="presOf" srcId="{828F24FF-CE9F-4BDE-BA14-E9F3A9D0290E}" destId="{6AB28274-919D-4659-BDE9-4D08CF85C07B}" srcOrd="0" destOrd="0" presId="urn:microsoft.com/office/officeart/2005/8/layout/hProcess3"/>
    <dgm:cxn modelId="{9E8D46F9-2A0A-4E14-AAE7-1AB2AD24FD54}" srcId="{2CD84844-BD23-4ABA-8C7D-2B950C7845D9}" destId="{828F24FF-CE9F-4BDE-BA14-E9F3A9D0290E}" srcOrd="1" destOrd="0" parTransId="{A4929E8E-1D90-4D53-9267-BA53217E1A38}" sibTransId="{C8E2D505-31DA-412A-99A5-49FC51AC88E2}"/>
    <dgm:cxn modelId="{C424396B-9D73-47B4-BF53-6F36265ECA06}" type="presOf" srcId="{2CD84844-BD23-4ABA-8C7D-2B950C7845D9}" destId="{04604F72-AB3E-469A-B888-F493C07B5133}" srcOrd="0" destOrd="0" presId="urn:microsoft.com/office/officeart/2005/8/layout/hProcess3"/>
    <dgm:cxn modelId="{92E23061-C1C5-4464-81EB-AE8F785CBB4E}" type="presParOf" srcId="{04604F72-AB3E-469A-B888-F493C07B5133}" destId="{0E1B3BA8-B643-4540-8ADE-4C1E28B37724}" srcOrd="0" destOrd="0" presId="urn:microsoft.com/office/officeart/2005/8/layout/hProcess3"/>
    <dgm:cxn modelId="{96B2FFBC-DDBC-44CC-939A-7920E75A72F2}" type="presParOf" srcId="{04604F72-AB3E-469A-B888-F493C07B5133}" destId="{FF9AA76D-CEBA-44B2-899C-79496CA88D9C}" srcOrd="1" destOrd="0" presId="urn:microsoft.com/office/officeart/2005/8/layout/hProcess3"/>
    <dgm:cxn modelId="{4CC4B307-AC1C-4655-B2DD-78EA992BF33A}" type="presParOf" srcId="{FF9AA76D-CEBA-44B2-899C-79496CA88D9C}" destId="{8CF22BCA-5438-4C8E-92B0-3455AD1F7CEE}" srcOrd="0" destOrd="0" presId="urn:microsoft.com/office/officeart/2005/8/layout/hProcess3"/>
    <dgm:cxn modelId="{1C3D827B-4FBC-4DCA-856D-2D72FAC27F58}" type="presParOf" srcId="{FF9AA76D-CEBA-44B2-899C-79496CA88D9C}" destId="{EB3EA43A-BBC6-47ED-B722-E860902C8420}" srcOrd="1" destOrd="0" presId="urn:microsoft.com/office/officeart/2005/8/layout/hProcess3"/>
    <dgm:cxn modelId="{F183A07A-E8D1-4E7E-A2D0-35EB37B8AF8B}" type="presParOf" srcId="{EB3EA43A-BBC6-47ED-B722-E860902C8420}" destId="{47E98FA3-A440-4DE7-9290-F0B25AE004EA}" srcOrd="0" destOrd="0" presId="urn:microsoft.com/office/officeart/2005/8/layout/hProcess3"/>
    <dgm:cxn modelId="{0B1B17B8-AD56-4FF4-8F5C-4ABDF263DCDD}" type="presParOf" srcId="{EB3EA43A-BBC6-47ED-B722-E860902C8420}" destId="{CC0D3F9A-CF52-40EC-BBD4-060FB5E68648}" srcOrd="1" destOrd="0" presId="urn:microsoft.com/office/officeart/2005/8/layout/hProcess3"/>
    <dgm:cxn modelId="{C1D42E5F-C002-47F9-AF6C-39F3228605B8}" type="presParOf" srcId="{EB3EA43A-BBC6-47ED-B722-E860902C8420}" destId="{7A10D5B2-8C20-49B5-BE55-3377C5349456}" srcOrd="2" destOrd="0" presId="urn:microsoft.com/office/officeart/2005/8/layout/hProcess3"/>
    <dgm:cxn modelId="{401258E7-0C06-495F-B9FB-5D9782202DF7}" type="presParOf" srcId="{EB3EA43A-BBC6-47ED-B722-E860902C8420}" destId="{7D83C286-1FEF-4A14-A1F1-C9EE2781918D}" srcOrd="3" destOrd="0" presId="urn:microsoft.com/office/officeart/2005/8/layout/hProcess3"/>
    <dgm:cxn modelId="{2197E160-3390-43B2-AA7C-802FBF9FC21C}" type="presParOf" srcId="{FF9AA76D-CEBA-44B2-899C-79496CA88D9C}" destId="{A280EF67-5E60-4DCC-9952-306D2250A82C}" srcOrd="2" destOrd="0" presId="urn:microsoft.com/office/officeart/2005/8/layout/hProcess3"/>
    <dgm:cxn modelId="{7A87AEBF-0B7F-49B7-B3B3-4A3BEA99CE6E}" type="presParOf" srcId="{FF9AA76D-CEBA-44B2-899C-79496CA88D9C}" destId="{2BDA2056-1195-48D7-8DFA-836388855E70}" srcOrd="3" destOrd="0" presId="urn:microsoft.com/office/officeart/2005/8/layout/hProcess3"/>
    <dgm:cxn modelId="{74A004FE-A739-46B9-BBDD-EA38B3F13371}" type="presParOf" srcId="{2BDA2056-1195-48D7-8DFA-836388855E70}" destId="{F93E9F9E-A342-4E3E-80A2-242580A267A1}" srcOrd="0" destOrd="0" presId="urn:microsoft.com/office/officeart/2005/8/layout/hProcess3"/>
    <dgm:cxn modelId="{FC11C095-37FA-4534-8BDA-3833DB238AD6}" type="presParOf" srcId="{2BDA2056-1195-48D7-8DFA-836388855E70}" destId="{6AB28274-919D-4659-BDE9-4D08CF85C07B}" srcOrd="1" destOrd="0" presId="urn:microsoft.com/office/officeart/2005/8/layout/hProcess3"/>
    <dgm:cxn modelId="{88306E52-6B42-4165-8DF7-3332D5A84B96}" type="presParOf" srcId="{2BDA2056-1195-48D7-8DFA-836388855E70}" destId="{F5A8ABC1-99C7-4E86-A566-B00FA8B85A6D}" srcOrd="2" destOrd="0" presId="urn:microsoft.com/office/officeart/2005/8/layout/hProcess3"/>
    <dgm:cxn modelId="{C3E26CEF-2C69-4E60-BFE8-4A4900822498}" type="presParOf" srcId="{2BDA2056-1195-48D7-8DFA-836388855E70}" destId="{A25FAC33-6B77-41AC-ADA5-BD9316D22E04}" srcOrd="3" destOrd="0" presId="urn:microsoft.com/office/officeart/2005/8/layout/hProcess3"/>
    <dgm:cxn modelId="{82FA7A54-823C-4A28-AFA5-F1A199D19777}" type="presParOf" srcId="{FF9AA76D-CEBA-44B2-899C-79496CA88D9C}" destId="{43ADABED-8A30-4F14-AF9E-A92D5069920E}" srcOrd="4" destOrd="0" presId="urn:microsoft.com/office/officeart/2005/8/layout/hProcess3"/>
    <dgm:cxn modelId="{76814063-02A5-4B68-BB55-F18341F13166}" type="presParOf" srcId="{FF9AA76D-CEBA-44B2-899C-79496CA88D9C}" destId="{BB906424-14B0-45A7-BB0D-B3C6C9A3C598}" srcOrd="5" destOrd="0" presId="urn:microsoft.com/office/officeart/2005/8/layout/hProcess3"/>
    <dgm:cxn modelId="{CC8807BD-0CFF-4807-A3A6-FAA427EEE9CD}" type="presParOf" srcId="{BB906424-14B0-45A7-BB0D-B3C6C9A3C598}" destId="{734EAFD7-6261-4EE0-AA00-A63B44F3E8E2}" srcOrd="0" destOrd="0" presId="urn:microsoft.com/office/officeart/2005/8/layout/hProcess3"/>
    <dgm:cxn modelId="{7F7302A9-16A7-4472-8541-529F0817FDF1}" type="presParOf" srcId="{BB906424-14B0-45A7-BB0D-B3C6C9A3C598}" destId="{0B3E6636-9DF1-4144-8452-845A1C9D5E94}" srcOrd="1" destOrd="0" presId="urn:microsoft.com/office/officeart/2005/8/layout/hProcess3"/>
    <dgm:cxn modelId="{00D1CE11-156E-495F-B2EC-91F67C382FCF}" type="presParOf" srcId="{BB906424-14B0-45A7-BB0D-B3C6C9A3C598}" destId="{386F0F6E-8E67-416A-B75F-D137BB0114BF}" srcOrd="2" destOrd="0" presId="urn:microsoft.com/office/officeart/2005/8/layout/hProcess3"/>
    <dgm:cxn modelId="{3B32B07A-5C6A-44B8-BB84-1AA526BECAF9}" type="presParOf" srcId="{BB906424-14B0-45A7-BB0D-B3C6C9A3C598}" destId="{3BCA15CF-361F-40F3-A6E6-C575E6FCD360}" srcOrd="3" destOrd="0" presId="urn:microsoft.com/office/officeart/2005/8/layout/hProcess3"/>
    <dgm:cxn modelId="{A22FE84C-DCEB-4B54-827E-A8BA5D707D0B}" type="presParOf" srcId="{FF9AA76D-CEBA-44B2-899C-79496CA88D9C}" destId="{CCC303AC-BD4B-4C1B-90C8-4F4CCCAFE9E7}" srcOrd="6" destOrd="0" presId="urn:microsoft.com/office/officeart/2005/8/layout/hProcess3"/>
    <dgm:cxn modelId="{16110A2C-86FA-4754-A521-87DD800233A6}" type="presParOf" srcId="{FF9AA76D-CEBA-44B2-899C-79496CA88D9C}" destId="{ED3CA0BE-709D-435F-A696-3B074E7E1DC1}" srcOrd="7" destOrd="0" presId="urn:microsoft.com/office/officeart/2005/8/layout/hProcess3"/>
    <dgm:cxn modelId="{0BD0EE8B-01E4-44AC-AD30-2BE34BB9652C}" type="presParOf" srcId="{FF9AA76D-CEBA-44B2-899C-79496CA88D9C}" destId="{72A50C19-F1FC-4965-A1E8-B13C25FA6862}" srcOrd="8" destOrd="0" presId="urn:microsoft.com/office/officeart/2005/8/layout/h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296C52-B93A-4C83-9D4C-AA1CF36BE4DA}" type="doc">
      <dgm:prSet loTypeId="urn:microsoft.com/office/officeart/2005/8/layout/hProcess9" loCatId="process" qsTypeId="urn:microsoft.com/office/officeart/2005/8/quickstyle/simple1" qsCatId="simple" csTypeId="urn:microsoft.com/office/officeart/2005/8/colors/accent1_2" csCatId="accent1" phldr="1"/>
      <dgm:spPr/>
    </dgm:pt>
    <dgm:pt modelId="{3AFF8EEE-1CC1-4084-9F25-0EA5B2741DC1}">
      <dgm:prSet phldrT="[Text]"/>
      <dgm:spPr/>
      <dgm:t>
        <a:bodyPr/>
        <a:lstStyle/>
        <a:p>
          <a:r>
            <a:rPr lang="en-CA" b="1" dirty="0" smtClean="0">
              <a:solidFill>
                <a:schemeClr val="tx2"/>
              </a:solidFill>
            </a:rPr>
            <a:t>Opportunities for FORMATIVE assessment…</a:t>
          </a:r>
          <a:endParaRPr lang="en-CA" b="1" dirty="0">
            <a:solidFill>
              <a:schemeClr val="tx2"/>
            </a:solidFill>
          </a:endParaRPr>
        </a:p>
      </dgm:t>
    </dgm:pt>
    <dgm:pt modelId="{711F5328-221E-4FDD-BC1D-D9CF7765B19F}" type="parTrans" cxnId="{02219781-C970-4125-9DE8-A65173EC7350}">
      <dgm:prSet/>
      <dgm:spPr/>
      <dgm:t>
        <a:bodyPr/>
        <a:lstStyle/>
        <a:p>
          <a:endParaRPr lang="en-CA"/>
        </a:p>
      </dgm:t>
    </dgm:pt>
    <dgm:pt modelId="{E7556F93-CF05-4EAB-8A87-75BADFE955E3}" type="sibTrans" cxnId="{02219781-C970-4125-9DE8-A65173EC7350}">
      <dgm:prSet/>
      <dgm:spPr/>
      <dgm:t>
        <a:bodyPr/>
        <a:lstStyle/>
        <a:p>
          <a:endParaRPr lang="en-CA"/>
        </a:p>
      </dgm:t>
    </dgm:pt>
    <dgm:pt modelId="{C6C0EA9B-BB00-4908-B733-5BE2CA23C802}">
      <dgm:prSet phldrT="[Text]"/>
      <dgm:spPr/>
      <dgm:t>
        <a:bodyPr/>
        <a:lstStyle/>
        <a:p>
          <a:r>
            <a:rPr lang="en-CA" b="1" dirty="0" smtClean="0">
              <a:solidFill>
                <a:schemeClr val="tx2"/>
              </a:solidFill>
            </a:rPr>
            <a:t>…provide opportunities for descriptive feedback (among other things!)…</a:t>
          </a:r>
          <a:r>
            <a:rPr lang="en-CA" dirty="0" smtClean="0"/>
            <a:t>	</a:t>
          </a:r>
          <a:endParaRPr lang="en-CA" dirty="0"/>
        </a:p>
      </dgm:t>
    </dgm:pt>
    <dgm:pt modelId="{81DDA0C6-C3E0-4EBB-B358-DD58FE9E2FBE}" type="parTrans" cxnId="{662E64F7-5F52-44B5-B186-6AF493F3350D}">
      <dgm:prSet/>
      <dgm:spPr/>
      <dgm:t>
        <a:bodyPr/>
        <a:lstStyle/>
        <a:p>
          <a:endParaRPr lang="en-CA"/>
        </a:p>
      </dgm:t>
    </dgm:pt>
    <dgm:pt modelId="{418D54A7-E3A0-4B28-AA6A-733BE1A7B078}" type="sibTrans" cxnId="{662E64F7-5F52-44B5-B186-6AF493F3350D}">
      <dgm:prSet/>
      <dgm:spPr/>
      <dgm:t>
        <a:bodyPr/>
        <a:lstStyle/>
        <a:p>
          <a:endParaRPr lang="en-CA"/>
        </a:p>
      </dgm:t>
    </dgm:pt>
    <dgm:pt modelId="{3295ADA1-0693-40F9-8A2D-2B79610FA5E7}">
      <dgm:prSet phldrT="[Text]"/>
      <dgm:spPr/>
      <dgm:t>
        <a:bodyPr/>
        <a:lstStyle/>
        <a:p>
          <a:r>
            <a:rPr lang="en-CA" b="1" dirty="0" smtClean="0">
              <a:solidFill>
                <a:schemeClr val="tx2"/>
              </a:solidFill>
            </a:rPr>
            <a:t>…which yield more successful student work (and often better grades!)</a:t>
          </a:r>
          <a:endParaRPr lang="en-CA" b="1" dirty="0">
            <a:solidFill>
              <a:schemeClr val="tx2"/>
            </a:solidFill>
          </a:endParaRPr>
        </a:p>
      </dgm:t>
    </dgm:pt>
    <dgm:pt modelId="{10323AAA-3CE7-4F87-9E37-1F743FF6C8FF}" type="parTrans" cxnId="{51E8D271-2764-48DB-8E48-CFA8386FE33D}">
      <dgm:prSet/>
      <dgm:spPr/>
      <dgm:t>
        <a:bodyPr/>
        <a:lstStyle/>
        <a:p>
          <a:endParaRPr lang="en-CA"/>
        </a:p>
      </dgm:t>
    </dgm:pt>
    <dgm:pt modelId="{A8A601ED-18B5-488F-AD68-AAC99B557D21}" type="sibTrans" cxnId="{51E8D271-2764-48DB-8E48-CFA8386FE33D}">
      <dgm:prSet/>
      <dgm:spPr/>
      <dgm:t>
        <a:bodyPr/>
        <a:lstStyle/>
        <a:p>
          <a:endParaRPr lang="en-CA"/>
        </a:p>
      </dgm:t>
    </dgm:pt>
    <dgm:pt modelId="{B794BB33-4A07-4EFD-B5A2-8D492D4916E6}" type="pres">
      <dgm:prSet presAssocID="{8E296C52-B93A-4C83-9D4C-AA1CF36BE4DA}" presName="CompostProcess" presStyleCnt="0">
        <dgm:presLayoutVars>
          <dgm:dir/>
          <dgm:resizeHandles val="exact"/>
        </dgm:presLayoutVars>
      </dgm:prSet>
      <dgm:spPr/>
    </dgm:pt>
    <dgm:pt modelId="{596A1D62-6517-4E49-970C-E59EE75EEC09}" type="pres">
      <dgm:prSet presAssocID="{8E296C52-B93A-4C83-9D4C-AA1CF36BE4DA}" presName="arrow" presStyleLbl="bgShp" presStyleIdx="0" presStyleCnt="1"/>
      <dgm:spPr>
        <a:solidFill>
          <a:srgbClr val="760E18"/>
        </a:solidFill>
      </dgm:spPr>
    </dgm:pt>
    <dgm:pt modelId="{A3EA2390-2A93-484B-9BCB-BBEA6A0156DE}" type="pres">
      <dgm:prSet presAssocID="{8E296C52-B93A-4C83-9D4C-AA1CF36BE4DA}" presName="linearProcess" presStyleCnt="0"/>
      <dgm:spPr/>
    </dgm:pt>
    <dgm:pt modelId="{DDA01EA4-FDE7-4878-8CC1-20C0B752B349}" type="pres">
      <dgm:prSet presAssocID="{3AFF8EEE-1CC1-4084-9F25-0EA5B2741DC1}" presName="textNode" presStyleLbl="node1" presStyleIdx="0" presStyleCnt="3">
        <dgm:presLayoutVars>
          <dgm:bulletEnabled val="1"/>
        </dgm:presLayoutVars>
      </dgm:prSet>
      <dgm:spPr/>
      <dgm:t>
        <a:bodyPr/>
        <a:lstStyle/>
        <a:p>
          <a:endParaRPr lang="en-CA"/>
        </a:p>
      </dgm:t>
    </dgm:pt>
    <dgm:pt modelId="{3C6B3DD5-8421-4AFB-892E-7F65F09617EA}" type="pres">
      <dgm:prSet presAssocID="{E7556F93-CF05-4EAB-8A87-75BADFE955E3}" presName="sibTrans" presStyleCnt="0"/>
      <dgm:spPr/>
    </dgm:pt>
    <dgm:pt modelId="{EFD7FBC1-F3BD-48A2-B7C6-6AE51151C765}" type="pres">
      <dgm:prSet presAssocID="{C6C0EA9B-BB00-4908-B733-5BE2CA23C802}" presName="textNode" presStyleLbl="node1" presStyleIdx="1" presStyleCnt="3">
        <dgm:presLayoutVars>
          <dgm:bulletEnabled val="1"/>
        </dgm:presLayoutVars>
      </dgm:prSet>
      <dgm:spPr/>
      <dgm:t>
        <a:bodyPr/>
        <a:lstStyle/>
        <a:p>
          <a:endParaRPr lang="en-CA"/>
        </a:p>
      </dgm:t>
    </dgm:pt>
    <dgm:pt modelId="{DF298755-CE84-4E1C-AC33-351321634804}" type="pres">
      <dgm:prSet presAssocID="{418D54A7-E3A0-4B28-AA6A-733BE1A7B078}" presName="sibTrans" presStyleCnt="0"/>
      <dgm:spPr/>
    </dgm:pt>
    <dgm:pt modelId="{C2BA4763-797D-4400-A7D5-393C7FA424B4}" type="pres">
      <dgm:prSet presAssocID="{3295ADA1-0693-40F9-8A2D-2B79610FA5E7}" presName="textNode" presStyleLbl="node1" presStyleIdx="2" presStyleCnt="3">
        <dgm:presLayoutVars>
          <dgm:bulletEnabled val="1"/>
        </dgm:presLayoutVars>
      </dgm:prSet>
      <dgm:spPr/>
      <dgm:t>
        <a:bodyPr/>
        <a:lstStyle/>
        <a:p>
          <a:endParaRPr lang="en-CA"/>
        </a:p>
      </dgm:t>
    </dgm:pt>
  </dgm:ptLst>
  <dgm:cxnLst>
    <dgm:cxn modelId="{51E8D271-2764-48DB-8E48-CFA8386FE33D}" srcId="{8E296C52-B93A-4C83-9D4C-AA1CF36BE4DA}" destId="{3295ADA1-0693-40F9-8A2D-2B79610FA5E7}" srcOrd="2" destOrd="0" parTransId="{10323AAA-3CE7-4F87-9E37-1F743FF6C8FF}" sibTransId="{A8A601ED-18B5-488F-AD68-AAC99B557D21}"/>
    <dgm:cxn modelId="{0D1FBCA9-F0A3-4004-B418-441743951260}" type="presOf" srcId="{8E296C52-B93A-4C83-9D4C-AA1CF36BE4DA}" destId="{B794BB33-4A07-4EFD-B5A2-8D492D4916E6}" srcOrd="0" destOrd="0" presId="urn:microsoft.com/office/officeart/2005/8/layout/hProcess9"/>
    <dgm:cxn modelId="{8450918D-4AD0-412D-9A32-A217A9D60234}" type="presOf" srcId="{3AFF8EEE-1CC1-4084-9F25-0EA5B2741DC1}" destId="{DDA01EA4-FDE7-4878-8CC1-20C0B752B349}" srcOrd="0" destOrd="0" presId="urn:microsoft.com/office/officeart/2005/8/layout/hProcess9"/>
    <dgm:cxn modelId="{662E64F7-5F52-44B5-B186-6AF493F3350D}" srcId="{8E296C52-B93A-4C83-9D4C-AA1CF36BE4DA}" destId="{C6C0EA9B-BB00-4908-B733-5BE2CA23C802}" srcOrd="1" destOrd="0" parTransId="{81DDA0C6-C3E0-4EBB-B358-DD58FE9E2FBE}" sibTransId="{418D54A7-E3A0-4B28-AA6A-733BE1A7B078}"/>
    <dgm:cxn modelId="{02219781-C970-4125-9DE8-A65173EC7350}" srcId="{8E296C52-B93A-4C83-9D4C-AA1CF36BE4DA}" destId="{3AFF8EEE-1CC1-4084-9F25-0EA5B2741DC1}" srcOrd="0" destOrd="0" parTransId="{711F5328-221E-4FDD-BC1D-D9CF7765B19F}" sibTransId="{E7556F93-CF05-4EAB-8A87-75BADFE955E3}"/>
    <dgm:cxn modelId="{8D2CE3EC-D599-43E5-B1E4-37E370630056}" type="presOf" srcId="{3295ADA1-0693-40F9-8A2D-2B79610FA5E7}" destId="{C2BA4763-797D-4400-A7D5-393C7FA424B4}" srcOrd="0" destOrd="0" presId="urn:microsoft.com/office/officeart/2005/8/layout/hProcess9"/>
    <dgm:cxn modelId="{D9B55E9E-9363-4AF9-97DD-FA8A27E5B0EA}" type="presOf" srcId="{C6C0EA9B-BB00-4908-B733-5BE2CA23C802}" destId="{EFD7FBC1-F3BD-48A2-B7C6-6AE51151C765}" srcOrd="0" destOrd="0" presId="urn:microsoft.com/office/officeart/2005/8/layout/hProcess9"/>
    <dgm:cxn modelId="{D6364082-15CA-464A-B4E6-CEDC501F9489}" type="presParOf" srcId="{B794BB33-4A07-4EFD-B5A2-8D492D4916E6}" destId="{596A1D62-6517-4E49-970C-E59EE75EEC09}" srcOrd="0" destOrd="0" presId="urn:microsoft.com/office/officeart/2005/8/layout/hProcess9"/>
    <dgm:cxn modelId="{FCB6BEFB-17B0-46DB-A854-88C08C795480}" type="presParOf" srcId="{B794BB33-4A07-4EFD-B5A2-8D492D4916E6}" destId="{A3EA2390-2A93-484B-9BCB-BBEA6A0156DE}" srcOrd="1" destOrd="0" presId="urn:microsoft.com/office/officeart/2005/8/layout/hProcess9"/>
    <dgm:cxn modelId="{1F54E8D1-4220-4A22-BD7A-DFBA90858D0D}" type="presParOf" srcId="{A3EA2390-2A93-484B-9BCB-BBEA6A0156DE}" destId="{DDA01EA4-FDE7-4878-8CC1-20C0B752B349}" srcOrd="0" destOrd="0" presId="urn:microsoft.com/office/officeart/2005/8/layout/hProcess9"/>
    <dgm:cxn modelId="{82790067-1237-4F0C-BFC0-4AE97C53965A}" type="presParOf" srcId="{A3EA2390-2A93-484B-9BCB-BBEA6A0156DE}" destId="{3C6B3DD5-8421-4AFB-892E-7F65F09617EA}" srcOrd="1" destOrd="0" presId="urn:microsoft.com/office/officeart/2005/8/layout/hProcess9"/>
    <dgm:cxn modelId="{8AD5DCA3-58F5-44A2-A5EA-E0E95098AB36}" type="presParOf" srcId="{A3EA2390-2A93-484B-9BCB-BBEA6A0156DE}" destId="{EFD7FBC1-F3BD-48A2-B7C6-6AE51151C765}" srcOrd="2" destOrd="0" presId="urn:microsoft.com/office/officeart/2005/8/layout/hProcess9"/>
    <dgm:cxn modelId="{99DD9689-DAD2-40AB-B4B8-97585EE47D18}" type="presParOf" srcId="{A3EA2390-2A93-484B-9BCB-BBEA6A0156DE}" destId="{DF298755-CE84-4E1C-AC33-351321634804}" srcOrd="3" destOrd="0" presId="urn:microsoft.com/office/officeart/2005/8/layout/hProcess9"/>
    <dgm:cxn modelId="{9829CB08-911D-47FF-984A-23FB11675535}" type="presParOf" srcId="{A3EA2390-2A93-484B-9BCB-BBEA6A0156DE}" destId="{C2BA4763-797D-4400-A7D5-393C7FA424B4}"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A50C19-F1FC-4965-A1E8-B13C25FA6862}">
      <dsp:nvSpPr>
        <dsp:cNvPr id="0" name=""/>
        <dsp:cNvSpPr/>
      </dsp:nvSpPr>
      <dsp:spPr>
        <a:xfrm>
          <a:off x="0" y="0"/>
          <a:ext cx="9629774" cy="3786665"/>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3E6636-9DF1-4144-8452-845A1C9D5E94}">
      <dsp:nvSpPr>
        <dsp:cNvPr id="0" name=""/>
        <dsp:cNvSpPr/>
      </dsp:nvSpPr>
      <dsp:spPr>
        <a:xfrm>
          <a:off x="6346341"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Where to next?</a:t>
          </a:r>
          <a:endParaRPr lang="en-CA" sz="3900" kern="1200" dirty="0"/>
        </a:p>
      </dsp:txBody>
      <dsp:txXfrm>
        <a:off x="6346341" y="1046440"/>
        <a:ext cx="2320456" cy="1893332"/>
      </dsp:txXfrm>
    </dsp:sp>
    <dsp:sp modelId="{6AB28274-919D-4659-BDE9-4D08CF85C07B}">
      <dsp:nvSpPr>
        <dsp:cNvPr id="0" name=""/>
        <dsp:cNvSpPr/>
      </dsp:nvSpPr>
      <dsp:spPr>
        <a:xfrm>
          <a:off x="3561794"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How am I going?</a:t>
          </a:r>
          <a:endParaRPr lang="en-CA" sz="3900" kern="1200" dirty="0"/>
        </a:p>
      </dsp:txBody>
      <dsp:txXfrm>
        <a:off x="3561794" y="1046440"/>
        <a:ext cx="2320456" cy="1893332"/>
      </dsp:txXfrm>
    </dsp:sp>
    <dsp:sp modelId="{CC0D3F9A-CF52-40EC-BBD4-060FB5E68648}">
      <dsp:nvSpPr>
        <dsp:cNvPr id="0" name=""/>
        <dsp:cNvSpPr/>
      </dsp:nvSpPr>
      <dsp:spPr>
        <a:xfrm>
          <a:off x="777246"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Where am I going?</a:t>
          </a:r>
          <a:endParaRPr lang="en-CA" sz="3900" kern="1200" dirty="0"/>
        </a:p>
      </dsp:txBody>
      <dsp:txXfrm>
        <a:off x="777246" y="1046440"/>
        <a:ext cx="2320456" cy="189333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A50C19-F1FC-4965-A1E8-B13C25FA6862}">
      <dsp:nvSpPr>
        <dsp:cNvPr id="0" name=""/>
        <dsp:cNvSpPr/>
      </dsp:nvSpPr>
      <dsp:spPr>
        <a:xfrm>
          <a:off x="0" y="99773"/>
          <a:ext cx="9629774" cy="3786665"/>
        </a:xfrm>
        <a:prstGeom prst="right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3E6636-9DF1-4144-8452-845A1C9D5E94}">
      <dsp:nvSpPr>
        <dsp:cNvPr id="0" name=""/>
        <dsp:cNvSpPr/>
      </dsp:nvSpPr>
      <dsp:spPr>
        <a:xfrm>
          <a:off x="6346341"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Where to next?</a:t>
          </a:r>
          <a:endParaRPr lang="en-CA" sz="3900" kern="1200" dirty="0"/>
        </a:p>
      </dsp:txBody>
      <dsp:txXfrm>
        <a:off x="6346341" y="1046440"/>
        <a:ext cx="2320456" cy="1893332"/>
      </dsp:txXfrm>
    </dsp:sp>
    <dsp:sp modelId="{6AB28274-919D-4659-BDE9-4D08CF85C07B}">
      <dsp:nvSpPr>
        <dsp:cNvPr id="0" name=""/>
        <dsp:cNvSpPr/>
      </dsp:nvSpPr>
      <dsp:spPr>
        <a:xfrm>
          <a:off x="3561794"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How am I going?</a:t>
          </a:r>
          <a:endParaRPr lang="en-CA" sz="3900" kern="1200" dirty="0"/>
        </a:p>
      </dsp:txBody>
      <dsp:txXfrm>
        <a:off x="3561794" y="1046440"/>
        <a:ext cx="2320456" cy="1893332"/>
      </dsp:txXfrm>
    </dsp:sp>
    <dsp:sp modelId="{CC0D3F9A-CF52-40EC-BBD4-060FB5E68648}">
      <dsp:nvSpPr>
        <dsp:cNvPr id="0" name=""/>
        <dsp:cNvSpPr/>
      </dsp:nvSpPr>
      <dsp:spPr>
        <a:xfrm>
          <a:off x="777246" y="1046440"/>
          <a:ext cx="2320456" cy="1893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96240" rIns="0" bIns="396240" numCol="1" spcCol="1270" anchor="ctr" anchorCtr="0">
          <a:noAutofit/>
        </a:bodyPr>
        <a:lstStyle/>
        <a:p>
          <a:pPr lvl="0" algn="ctr" defTabSz="1733550">
            <a:lnSpc>
              <a:spcPct val="90000"/>
            </a:lnSpc>
            <a:spcBef>
              <a:spcPct val="0"/>
            </a:spcBef>
            <a:spcAft>
              <a:spcPct val="35000"/>
            </a:spcAft>
          </a:pPr>
          <a:r>
            <a:rPr lang="en-CA" sz="3900" kern="1200" dirty="0" smtClean="0"/>
            <a:t>Where am I going?</a:t>
          </a:r>
          <a:endParaRPr lang="en-CA" sz="3900" kern="1200" dirty="0"/>
        </a:p>
      </dsp:txBody>
      <dsp:txXfrm>
        <a:off x="777246" y="1046440"/>
        <a:ext cx="2320456" cy="189333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96A1D62-6517-4E49-970C-E59EE75EEC09}">
      <dsp:nvSpPr>
        <dsp:cNvPr id="0" name=""/>
        <dsp:cNvSpPr/>
      </dsp:nvSpPr>
      <dsp:spPr>
        <a:xfrm>
          <a:off x="722233" y="0"/>
          <a:ext cx="8185308" cy="3986213"/>
        </a:xfrm>
        <a:prstGeom prst="rightArrow">
          <a:avLst/>
        </a:prstGeom>
        <a:solidFill>
          <a:srgbClr val="760E18"/>
        </a:solidFill>
        <a:ln>
          <a:noFill/>
        </a:ln>
        <a:effectLst/>
      </dsp:spPr>
      <dsp:style>
        <a:lnRef idx="0">
          <a:scrgbClr r="0" g="0" b="0"/>
        </a:lnRef>
        <a:fillRef idx="1">
          <a:scrgbClr r="0" g="0" b="0"/>
        </a:fillRef>
        <a:effectRef idx="0">
          <a:scrgbClr r="0" g="0" b="0"/>
        </a:effectRef>
        <a:fontRef idx="minor"/>
      </dsp:style>
    </dsp:sp>
    <dsp:sp modelId="{DDA01EA4-FDE7-4878-8CC1-20C0B752B349}">
      <dsp:nvSpPr>
        <dsp:cNvPr id="0" name=""/>
        <dsp:cNvSpPr/>
      </dsp:nvSpPr>
      <dsp:spPr>
        <a:xfrm>
          <a:off x="10344" y="1195863"/>
          <a:ext cx="3099583" cy="15944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CA" sz="2200" b="1" kern="1200" dirty="0" smtClean="0">
              <a:solidFill>
                <a:schemeClr val="tx2"/>
              </a:solidFill>
            </a:rPr>
            <a:t>Opportunities for FORMATIVE assessment…</a:t>
          </a:r>
          <a:endParaRPr lang="en-CA" sz="2200" b="1" kern="1200" dirty="0">
            <a:solidFill>
              <a:schemeClr val="tx2"/>
            </a:solidFill>
          </a:endParaRPr>
        </a:p>
      </dsp:txBody>
      <dsp:txXfrm>
        <a:off x="10344" y="1195863"/>
        <a:ext cx="3099583" cy="1594485"/>
      </dsp:txXfrm>
    </dsp:sp>
    <dsp:sp modelId="{EFD7FBC1-F3BD-48A2-B7C6-6AE51151C765}">
      <dsp:nvSpPr>
        <dsp:cNvPr id="0" name=""/>
        <dsp:cNvSpPr/>
      </dsp:nvSpPr>
      <dsp:spPr>
        <a:xfrm>
          <a:off x="3265095" y="1195863"/>
          <a:ext cx="3099583" cy="15944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CA" sz="2200" b="1" kern="1200" dirty="0" smtClean="0">
              <a:solidFill>
                <a:schemeClr val="tx2"/>
              </a:solidFill>
            </a:rPr>
            <a:t>…provide opportunities for descriptive feedback (among other things!)…</a:t>
          </a:r>
          <a:r>
            <a:rPr lang="en-CA" sz="2200" kern="1200" dirty="0" smtClean="0"/>
            <a:t>	</a:t>
          </a:r>
          <a:endParaRPr lang="en-CA" sz="2200" kern="1200" dirty="0"/>
        </a:p>
      </dsp:txBody>
      <dsp:txXfrm>
        <a:off x="3265095" y="1195863"/>
        <a:ext cx="3099583" cy="1594485"/>
      </dsp:txXfrm>
    </dsp:sp>
    <dsp:sp modelId="{C2BA4763-797D-4400-A7D5-393C7FA424B4}">
      <dsp:nvSpPr>
        <dsp:cNvPr id="0" name=""/>
        <dsp:cNvSpPr/>
      </dsp:nvSpPr>
      <dsp:spPr>
        <a:xfrm>
          <a:off x="6519846" y="1195863"/>
          <a:ext cx="3099583" cy="15944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CA" sz="2200" b="1" kern="1200" dirty="0" smtClean="0">
              <a:solidFill>
                <a:schemeClr val="tx2"/>
              </a:solidFill>
            </a:rPr>
            <a:t>…which yield more successful student work (and often better grades!)</a:t>
          </a:r>
          <a:endParaRPr lang="en-CA" sz="2200" b="1" kern="1200" dirty="0">
            <a:solidFill>
              <a:schemeClr val="tx2"/>
            </a:solidFill>
          </a:endParaRPr>
        </a:p>
      </dsp:txBody>
      <dsp:txXfrm>
        <a:off x="6519846" y="1195863"/>
        <a:ext cx="3099583" cy="159448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BDA6D-DC69-4DCE-BAF7-6763517D3376}" type="datetimeFigureOut">
              <a:rPr lang="en-US"/>
              <a:pPr/>
              <a:t>7/9/2017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77E94-A6AB-4E02-8E43-E89F9CF4757F}" type="slidenum">
              <a:rPr/>
              <a:pPr/>
              <a:t>‹#›</a:t>
            </a:fld>
            <a:endParaRPr/>
          </a:p>
        </p:txBody>
      </p:sp>
    </p:spTree>
    <p:extLst>
      <p:ext uri="{BB962C8B-B14F-4D97-AF65-F5344CB8AC3E}">
        <p14:creationId xmlns="" xmlns:p14="http://schemas.microsoft.com/office/powerpoint/2010/main" val="21542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F6C43-988E-4257-9A1C-C162EF036D58}" type="datetimeFigureOut">
              <a:rPr lang="en-US"/>
              <a:pPr/>
              <a:t>7/9/2017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91D0-8E1B-49C7-849B-A28568D94497}" type="slidenum">
              <a:rPr/>
              <a:pPr/>
              <a:t>‹#›</a:t>
            </a:fld>
            <a:endParaRPr/>
          </a:p>
        </p:txBody>
      </p:sp>
    </p:spTree>
    <p:extLst>
      <p:ext uri="{BB962C8B-B14F-4D97-AF65-F5344CB8AC3E}">
        <p14:creationId xmlns="" xmlns:p14="http://schemas.microsoft.com/office/powerpoint/2010/main" val="1726325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15 - 20 </a:t>
            </a:r>
            <a:r>
              <a:rPr lang="en-CA" dirty="0" err="1" smtClean="0"/>
              <a:t>mins</a:t>
            </a:r>
            <a:r>
              <a:rPr lang="en-CA" dirty="0" smtClean="0"/>
              <a:t> </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15 - 20 </a:t>
            </a:r>
            <a:r>
              <a:rPr lang="en-CA" dirty="0" err="1" smtClean="0"/>
              <a:t>mins</a:t>
            </a:r>
            <a:r>
              <a:rPr lang="en-CA" dirty="0" smtClean="0"/>
              <a:t> </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5 </a:t>
            </a:r>
            <a:r>
              <a:rPr lang="en-CA" dirty="0" err="1" smtClean="0"/>
              <a:t>mins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5 </a:t>
            </a:r>
            <a:r>
              <a:rPr lang="en-CA" dirty="0" err="1" smtClean="0"/>
              <a:t>mins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10 </a:t>
            </a:r>
            <a:r>
              <a:rPr lang="en-CA" dirty="0" err="1" smtClean="0"/>
              <a:t>mins</a:t>
            </a:r>
            <a:r>
              <a:rPr lang="en-CA" dirty="0" smtClean="0"/>
              <a:t> gallery walk – 5</a:t>
            </a:r>
            <a:r>
              <a:rPr lang="en-CA" baseline="0" dirty="0" smtClean="0"/>
              <a:t> - debrief</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Ask</a:t>
            </a:r>
            <a:r>
              <a:rPr lang="en-CA" baseline="0" dirty="0" smtClean="0"/>
              <a:t> teachers to consider the image.  What happens when a chef tastes the soup?  What happens when the guests taste the soup?  What power does the formative assessment hold in teaching and learning?</a:t>
            </a:r>
          </a:p>
          <a:p>
            <a:endParaRPr lang="en-CA" baseline="0" dirty="0" smtClean="0"/>
          </a:p>
          <a:p>
            <a:r>
              <a:rPr lang="en-CA" baseline="0" dirty="0" smtClean="0"/>
              <a:t>5 </a:t>
            </a:r>
            <a:r>
              <a:rPr lang="en-CA" baseline="0" dirty="0" err="1" smtClean="0"/>
              <a:t>mins</a:t>
            </a:r>
            <a:endParaRPr lang="en-CA" baseline="0" dirty="0" smtClean="0"/>
          </a:p>
        </p:txBody>
      </p:sp>
      <p:sp>
        <p:nvSpPr>
          <p:cNvPr id="4" name="Slide Number Placeholder 3"/>
          <p:cNvSpPr>
            <a:spLocks noGrp="1"/>
          </p:cNvSpPr>
          <p:nvPr>
            <p:ph type="sldNum" sz="quarter" idx="10"/>
          </p:nvPr>
        </p:nvSpPr>
        <p:spPr/>
        <p:txBody>
          <a:bodyPr/>
          <a:lstStyle/>
          <a:p>
            <a:fld id="{DED491D0-8E1B-49C7-849B-A28568D94497}" type="slidenum">
              <a:rPr lang="en-CA" smtClean="0"/>
              <a:pPr/>
              <a:t>8</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2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9</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15 </a:t>
            </a:r>
            <a:r>
              <a:rPr lang="en-CA" dirty="0" err="1" smtClean="0"/>
              <a:t>mins</a:t>
            </a:r>
            <a:r>
              <a:rPr lang="en-CA" dirty="0" smtClean="0"/>
              <a:t> – an activity</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10</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15 </a:t>
            </a:r>
            <a:r>
              <a:rPr lang="en-CA" dirty="0" err="1" smtClean="0"/>
              <a:t>mins</a:t>
            </a:r>
            <a:r>
              <a:rPr lang="en-CA" dirty="0" smtClean="0"/>
              <a:t> – an activity</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11</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mtClean="0"/>
              <a:t>THIS IS</a:t>
            </a:r>
            <a:r>
              <a:rPr lang="en-CA" baseline="0" smtClean="0"/>
              <a:t> 65 MIN.</a:t>
            </a:r>
            <a:endParaRPr lang="en-CA"/>
          </a:p>
        </p:txBody>
      </p:sp>
      <p:sp>
        <p:nvSpPr>
          <p:cNvPr id="4" name="Slide Number Placeholder 3"/>
          <p:cNvSpPr>
            <a:spLocks noGrp="1"/>
          </p:cNvSpPr>
          <p:nvPr>
            <p:ph type="sldNum" sz="quarter" idx="10"/>
          </p:nvPr>
        </p:nvSpPr>
        <p:spPr/>
        <p:txBody>
          <a:bodyPr/>
          <a:lstStyle/>
          <a:p>
            <a:fld id="{DED491D0-8E1B-49C7-849B-A28568D94497}" type="slidenum">
              <a:rPr lang="en-CA" smtClean="0"/>
              <a:pPr/>
              <a:t>12</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14</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15</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16</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We’re</a:t>
            </a:r>
            <a:r>
              <a:rPr lang="en-CA" baseline="0" dirty="0" smtClean="0"/>
              <a:t> going to focus on the top two for this exercise</a:t>
            </a:r>
            <a:r>
              <a:rPr lang="en-CA" baseline="0" dirty="0" smtClean="0"/>
              <a:t>. Slide is animated so that at the click of a button, we’re only looking  at the top two skills.</a:t>
            </a:r>
          </a:p>
          <a:p>
            <a:r>
              <a:rPr lang="en-CA" baseline="0" dirty="0" smtClean="0"/>
              <a:t>Explain that we need to communicate these to students BEFORE they write.  These are learning goals!  Let’s see what that looks like…</a:t>
            </a:r>
          </a:p>
          <a:p>
            <a:r>
              <a:rPr lang="en-CA" baseline="0" dirty="0" smtClean="0"/>
              <a:t>2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17</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 – go over the difference</a:t>
            </a:r>
            <a:r>
              <a:rPr lang="en-CA" baseline="0" dirty="0" smtClean="0"/>
              <a:t> between formative and summative here – we’ll focus on the first two since they’re formative</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18</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p>
          <a:p>
            <a:r>
              <a:rPr lang="en-CA" dirty="0" smtClean="0"/>
              <a:t>Note </a:t>
            </a:r>
            <a:r>
              <a:rPr lang="en-CA" dirty="0" smtClean="0"/>
              <a:t>that in the senior 10, unit</a:t>
            </a:r>
            <a:r>
              <a:rPr lang="en-CA" baseline="0" dirty="0" smtClean="0"/>
              <a:t> two handbook the question is: where would you like to move if you could choose a place to move to?  Why?</a:t>
            </a:r>
          </a:p>
          <a:p>
            <a:r>
              <a:rPr lang="en-CA" baseline="0" dirty="0" smtClean="0"/>
              <a:t>Perhaps it’s worthwhile mentioning that we should explicitly teach what WHY is asking</a:t>
            </a:r>
            <a:r>
              <a:rPr lang="en-CA" baseline="0" dirty="0" smtClean="0"/>
              <a:t>… perhaps they’d consider trying the version on the slide and seeing if it yielded different results?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19</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10 </a:t>
            </a:r>
            <a:r>
              <a:rPr lang="en-CA" dirty="0" err="1" smtClean="0"/>
              <a:t>mins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20</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21</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10 </a:t>
            </a:r>
            <a:r>
              <a:rPr lang="en-CA" dirty="0" err="1" smtClean="0"/>
              <a:t>mins</a:t>
            </a:r>
            <a:endParaRPr lang="en-CA" dirty="0" smtClean="0"/>
          </a:p>
          <a:p>
            <a:r>
              <a:rPr lang="en-CA" dirty="0" smtClean="0"/>
              <a:t>There is</a:t>
            </a:r>
            <a:r>
              <a:rPr lang="en-CA" baseline="0" dirty="0" smtClean="0"/>
              <a:t> an animation here of the answers.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22</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23</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5 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24</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10</a:t>
            </a:r>
            <a:r>
              <a:rPr lang="en-CA" baseline="0" dirty="0" smtClean="0"/>
              <a:t> – 15 </a:t>
            </a:r>
            <a:r>
              <a:rPr lang="en-CA" dirty="0" smtClean="0"/>
              <a:t>min</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25</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3</a:t>
            </a:r>
            <a:r>
              <a:rPr lang="en-CA" baseline="0" dirty="0" smtClean="0"/>
              <a:t> min</a:t>
            </a:r>
            <a:endParaRPr lang="en-CA" dirty="0" smtClean="0"/>
          </a:p>
          <a:p>
            <a:r>
              <a:rPr lang="en-CA" dirty="0" smtClean="0"/>
              <a:t>Observations:</a:t>
            </a:r>
            <a:r>
              <a:rPr lang="en-CA" baseline="0" dirty="0" smtClean="0"/>
              <a:t> teachers give examples to help show students what they mean; teachers focus on process – not just product!; teachers question students to help them think more deeply about their choices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26</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These are questions</a:t>
            </a:r>
            <a:r>
              <a:rPr lang="en-CA" baseline="0" dirty="0" smtClean="0"/>
              <a:t> we might need to consider in the afternoon at the start of their lesson planning process…</a:t>
            </a:r>
            <a:endParaRPr lang="en-CA" dirty="0"/>
          </a:p>
        </p:txBody>
      </p:sp>
      <p:sp>
        <p:nvSpPr>
          <p:cNvPr id="4" name="Slide Number Placeholder 3"/>
          <p:cNvSpPr>
            <a:spLocks noGrp="1"/>
          </p:cNvSpPr>
          <p:nvPr>
            <p:ph type="sldNum" sz="quarter" idx="10"/>
          </p:nvPr>
        </p:nvSpPr>
        <p:spPr/>
        <p:txBody>
          <a:bodyPr/>
          <a:lstStyle/>
          <a:p>
            <a:fld id="{DED491D0-8E1B-49C7-849B-A28568D94497}" type="slidenum">
              <a:rPr lang="en-CA" smtClean="0"/>
              <a:pPr/>
              <a:t>28</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inv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bwMode="black">
          <a:xfrm>
            <a:off x="3175199" y="1943842"/>
            <a:ext cx="8500062" cy="2387600"/>
          </a:xfrm>
        </p:spPr>
        <p:txBody>
          <a:bodyPr anchor="b"/>
          <a:lstStyle>
            <a:lvl1pPr algn="l">
              <a:lnSpc>
                <a:spcPct val="90000"/>
              </a:lnSpc>
              <a:defRPr sz="6000" b="1">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3175199" y="4538659"/>
            <a:ext cx="8500062" cy="865321"/>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7/9/2017</a:t>
            </a:fld>
            <a:endParaRPr lang="en-US" dirty="0"/>
          </a:p>
        </p:txBody>
      </p:sp>
      <p:sp>
        <p:nvSpPr>
          <p:cNvPr id="12"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13"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 xmlns:p14="http://schemas.microsoft.com/office/powerpoint/2010/main" val="30475499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pPr/>
              <a:t>7/9/2017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541333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invGray">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bwMode="black">
          <a:xfrm>
            <a:off x="3838015" y="658346"/>
            <a:ext cx="6597464" cy="3664417"/>
          </a:xfrm>
        </p:spPr>
        <p:txBody>
          <a:bodyPr anchor="b">
            <a:normAutofit/>
          </a:bodyPr>
          <a:lstStyle>
            <a:lvl1pPr>
              <a:lnSpc>
                <a:spcPct val="90000"/>
              </a:lnSpc>
              <a:defRPr sz="5000" b="1">
                <a:solidFill>
                  <a:schemeClr val="tx1"/>
                </a:solidFill>
              </a:defRPr>
            </a:lvl1pPr>
          </a:lstStyle>
          <a:p>
            <a:r>
              <a:rPr lang="en-US" smtClean="0"/>
              <a:t>Click to edit Master title style</a:t>
            </a:r>
            <a:endParaRPr/>
          </a:p>
        </p:txBody>
      </p:sp>
      <p:sp>
        <p:nvSpPr>
          <p:cNvPr id="3" name="Text Placeholder 2"/>
          <p:cNvSpPr>
            <a:spLocks noGrp="1"/>
          </p:cNvSpPr>
          <p:nvPr>
            <p:ph type="body" idx="1"/>
          </p:nvPr>
        </p:nvSpPr>
        <p:spPr>
          <a:xfrm>
            <a:off x="3838014" y="4589463"/>
            <a:ext cx="6597465" cy="1500187"/>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2"/>
                </a:solidFill>
              </a:defRPr>
            </a:lvl1pPr>
          </a:lstStyle>
          <a:p>
            <a:fld id="{2CCFE9AC-F15C-4FA0-A6F1-298829FA691D}" type="datetimeFigureOut">
              <a:rPr lang="en-US" smtClean="0"/>
              <a:pPr/>
              <a:t>7/9/2017</a:t>
            </a:fld>
            <a:endParaRPr lang="en-US"/>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D266BE7-899D-4075-917F-DBDE33B6B692}" type="slidenum">
              <a:rPr lang="en-US" smtClean="0"/>
              <a:pPr/>
              <a:t>‹#›</a:t>
            </a:fld>
            <a:endParaRPr lang="en-US"/>
          </a:p>
        </p:txBody>
      </p:sp>
    </p:spTree>
    <p:extLst>
      <p:ext uri="{BB962C8B-B14F-4D97-AF65-F5344CB8AC3E}">
        <p14:creationId xmlns="" xmlns:p14="http://schemas.microsoft.com/office/powerpoint/2010/main" val="42824528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80160" y="2194560"/>
            <a:ext cx="448970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415368" y="2194560"/>
            <a:ext cx="4493424" cy="39867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pPr/>
              <a:t>7/9/2017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32010400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280160"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80160"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19088" y="1828456"/>
            <a:ext cx="4489704" cy="8306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9088" y="2743194"/>
            <a:ext cx="4489704" cy="34337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CCFE9AC-F15C-4FA0-A6F1-298829FA691D}" type="datetimeFigureOut">
              <a:rPr lang="en-US"/>
              <a:pPr/>
              <a:t>7/9/2017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426128695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CCFE9AC-F15C-4FA0-A6F1-298829FA691D}" type="datetimeFigureOut">
              <a:rPr lang="en-US"/>
              <a:pPr/>
              <a:t>7/9/2017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26416112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FE9AC-F15C-4FA0-A6F1-298829FA691D}" type="datetimeFigureOut">
              <a:rPr lang="en-US"/>
              <a:pPr/>
              <a:t>7/9/2017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183029629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4" name="Text Placeholder 2"/>
          <p:cNvSpPr>
            <a:spLocks noGrp="1"/>
          </p:cNvSpPr>
          <p:nvPr>
            <p:ph type="body" sz="half" idx="2"/>
          </p:nvPr>
        </p:nvSpPr>
        <p:spPr>
          <a:xfrm>
            <a:off x="1291818" y="2465294"/>
            <a:ext cx="3834874" cy="3711669"/>
          </a:xfrm>
        </p:spPr>
        <p:txBody>
          <a:bodyPr>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3"/>
          <p:cNvSpPr>
            <a:spLocks noGrp="1"/>
          </p:cNvSpPr>
          <p:nvPr>
            <p:ph idx="1"/>
          </p:nvPr>
        </p:nvSpPr>
        <p:spPr>
          <a:xfrm>
            <a:off x="5518897" y="2465294"/>
            <a:ext cx="5174504" cy="3711669"/>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CCFE9AC-F15C-4FA0-A6F1-298829FA691D}" type="datetimeFigureOut">
              <a:rPr lang="en-US"/>
              <a:pPr/>
              <a:t>7/9/2017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31147424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a:defRPr sz="3000"/>
            </a:lvl1pPr>
          </a:lstStyle>
          <a:p>
            <a:r>
              <a:rPr lang="en-US" smtClean="0"/>
              <a:t>Click to edit Master title style</a:t>
            </a:r>
            <a:endParaRPr/>
          </a:p>
        </p:txBody>
      </p:sp>
      <p:sp>
        <p:nvSpPr>
          <p:cNvPr id="4" name="Text Placeholder 3"/>
          <p:cNvSpPr>
            <a:spLocks noGrp="1"/>
          </p:cNvSpPr>
          <p:nvPr>
            <p:ph type="body" sz="half" idx="2"/>
          </p:nvPr>
        </p:nvSpPr>
        <p:spPr>
          <a:xfrm>
            <a:off x="1291819" y="2465293"/>
            <a:ext cx="3834874" cy="371166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518896" y="1828456"/>
            <a:ext cx="5389895" cy="5029544"/>
          </a:xfrm>
        </p:spPr>
        <p:txBody>
          <a:bodyPr tIns="13716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2CCFE9AC-F15C-4FA0-A6F1-298829FA691D}" type="datetimeFigureOut">
              <a:rPr lang="en-US"/>
              <a:pPr/>
              <a:t>7/9/2017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41613664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CCFE9AC-F15C-4FA0-A6F1-298829FA691D}" type="datetimeFigureOut">
              <a:rPr lang="en-US"/>
              <a:pPr/>
              <a:t>7/9/2017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BD266BE7-899D-4075-917F-DBDE33B6B692}" type="slidenum">
              <a:rPr/>
              <a:pPr/>
              <a:t>‹#›</a:t>
            </a:fld>
            <a:endParaRPr/>
          </a:p>
        </p:txBody>
      </p:sp>
    </p:spTree>
    <p:extLst>
      <p:ext uri="{BB962C8B-B14F-4D97-AF65-F5344CB8AC3E}">
        <p14:creationId xmlns="" xmlns:p14="http://schemas.microsoft.com/office/powerpoint/2010/main" val="266440585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Vertical Title 1"/>
          <p:cNvSpPr>
            <a:spLocks noGrp="1"/>
          </p:cNvSpPr>
          <p:nvPr>
            <p:ph type="title" orient="vert"/>
          </p:nvPr>
        </p:nvSpPr>
        <p:spPr>
          <a:xfrm>
            <a:off x="10266348" y="462249"/>
            <a:ext cx="1370886" cy="5714714"/>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78199" y="462249"/>
            <a:ext cx="9693088" cy="571471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378199" y="6356350"/>
            <a:ext cx="1971947" cy="365125"/>
          </a:xfrm>
        </p:spPr>
        <p:txBody>
          <a:bodyPr/>
          <a:lstStyle/>
          <a:p>
            <a:fld id="{2CCFE9AC-F15C-4FA0-A6F1-298829FA691D}" type="datetimeFigureOut">
              <a:rPr lang="en-US"/>
              <a:pPr/>
              <a:t>7/9/2017</a:t>
            </a:fld>
            <a:endParaRPr/>
          </a:p>
        </p:txBody>
      </p:sp>
      <p:sp>
        <p:nvSpPr>
          <p:cNvPr id="5" name="Footer Placeholder 4"/>
          <p:cNvSpPr>
            <a:spLocks noGrp="1"/>
          </p:cNvSpPr>
          <p:nvPr>
            <p:ph type="ftr" sz="quarter" idx="11"/>
          </p:nvPr>
        </p:nvSpPr>
        <p:spPr>
          <a:xfrm>
            <a:off x="2382374" y="6356350"/>
            <a:ext cx="5687786" cy="365125"/>
          </a:xfrm>
        </p:spPr>
        <p:txBody>
          <a:bodyPr/>
          <a:lstStyle/>
          <a:p>
            <a:endParaRPr/>
          </a:p>
        </p:txBody>
      </p:sp>
      <p:sp>
        <p:nvSpPr>
          <p:cNvPr id="6" name="Slide Number Placeholder 5"/>
          <p:cNvSpPr>
            <a:spLocks noGrp="1"/>
          </p:cNvSpPr>
          <p:nvPr>
            <p:ph type="sldNum" sz="quarter" idx="12"/>
          </p:nvPr>
        </p:nvSpPr>
        <p:spPr>
          <a:xfrm>
            <a:off x="8102389" y="6356350"/>
            <a:ext cx="1968898" cy="365125"/>
          </a:xfrm>
        </p:spPr>
        <p:txBody>
          <a:bodyPr/>
          <a:lstStyle/>
          <a:p>
            <a:fld id="{BD266BE7-899D-4075-917F-DBDE33B6B692}" type="slidenum">
              <a:rPr/>
              <a:pPr/>
              <a:t>‹#›</a:t>
            </a:fld>
            <a:endParaRPr/>
          </a:p>
        </p:txBody>
      </p:sp>
    </p:spTree>
    <p:extLst>
      <p:ext uri="{BB962C8B-B14F-4D97-AF65-F5344CB8AC3E}">
        <p14:creationId xmlns="" xmlns:p14="http://schemas.microsoft.com/office/powerpoint/2010/main" val="30294111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p:cNvPicPr>
            <a:picLocks noChangeAspect="1"/>
          </p:cNvPicPr>
          <p:nvPr/>
        </p:nvPicPr>
        <p:blipFill>
          <a:blip r:embed="rId13" cstate="print">
            <a:extLst>
              <a:ext uri="{28A0092B-C50C-407E-A947-70E740481C1C}">
                <a14:useLocalDpi xmlns="" xmlns:a14="http://schemas.microsoft.com/office/drawing/2010/main" val="0"/>
              </a:ext>
            </a:extLst>
          </a:blip>
          <a:stretch>
            <a:fillRect/>
          </a:stretch>
        </p:blipFill>
        <p:spPr bwMode="invGray">
          <a:xfrm>
            <a:off x="0" y="457200"/>
            <a:ext cx="12188952" cy="1371257"/>
          </a:xfrm>
          <a:prstGeom prst="rect">
            <a:avLst/>
          </a:prstGeom>
        </p:spPr>
      </p:pic>
      <p:sp>
        <p:nvSpPr>
          <p:cNvPr id="2" name="Title Placeholder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2CCFE9AC-F15C-4FA0-A6F1-298829FA691D}" type="datetimeFigureOut">
              <a:rPr lang="en-US" smtClean="0"/>
              <a:pPr/>
              <a:t>7/9/2017</a:t>
            </a:fld>
            <a:endParaRPr lang="en-US" dirty="0"/>
          </a:p>
        </p:txBody>
      </p:sp>
      <p:sp>
        <p:nvSpPr>
          <p:cNvPr id="5" name="Footer Placeholder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endParaRPr lang="en-US"/>
          </a:p>
        </p:txBody>
      </p:sp>
      <p:sp>
        <p:nvSpPr>
          <p:cNvPr id="6" name="Slide Number Placeholder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fld id="{BD266BE7-899D-4075-917F-DBDE33B6B692}" type="slidenum">
              <a:rPr lang="en-US" smtClean="0"/>
              <a:pPr/>
              <a:t>‹#›</a:t>
            </a:fld>
            <a:endParaRPr lang="en-US"/>
          </a:p>
        </p:txBody>
      </p:sp>
    </p:spTree>
    <p:extLst>
      <p:ext uri="{BB962C8B-B14F-4D97-AF65-F5344CB8AC3E}">
        <p14:creationId xmlns=""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learningforwardontario.ca/files/Snapshot-2011-2012-1.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Assessment and Evaluation</a:t>
            </a:r>
            <a:endParaRPr lang="en-US" dirty="0"/>
          </a:p>
        </p:txBody>
      </p:sp>
      <p:sp>
        <p:nvSpPr>
          <p:cNvPr id="3" name="Subtitle 2"/>
          <p:cNvSpPr>
            <a:spLocks noGrp="1"/>
          </p:cNvSpPr>
          <p:nvPr>
            <p:ph type="subTitle" idx="1"/>
          </p:nvPr>
        </p:nvSpPr>
        <p:spPr/>
        <p:txBody>
          <a:bodyPr/>
          <a:lstStyle/>
          <a:p>
            <a:r>
              <a:rPr lang="en-US" dirty="0" smtClean="0"/>
              <a:t>How are we using it to improve student learning?</a:t>
            </a:r>
            <a:endParaRPr lang="en-US" dirty="0"/>
          </a:p>
        </p:txBody>
      </p:sp>
      <p:pic>
        <p:nvPicPr>
          <p:cNvPr id="1026" name="Picture 2" descr="C:\Users\company\AppData\Local\Microsoft\Windows\INetCache\IE\7BN6YSHN\test_and_apple[1].jpg"/>
          <p:cNvPicPr>
            <a:picLocks noChangeAspect="1" noChangeArrowheads="1"/>
          </p:cNvPicPr>
          <p:nvPr/>
        </p:nvPicPr>
        <p:blipFill>
          <a:blip r:embed="rId2" cstate="print"/>
          <a:srcRect/>
          <a:stretch>
            <a:fillRect/>
          </a:stretch>
        </p:blipFill>
        <p:spPr bwMode="auto">
          <a:xfrm>
            <a:off x="9547664" y="1565910"/>
            <a:ext cx="2184400" cy="2628900"/>
          </a:xfrm>
          <a:prstGeom prst="rect">
            <a:avLst/>
          </a:prstGeom>
          <a:noFill/>
        </p:spPr>
      </p:pic>
    </p:spTree>
    <p:extLst>
      <p:ext uri="{BB962C8B-B14F-4D97-AF65-F5344CB8AC3E}">
        <p14:creationId xmlns="" xmlns:p14="http://schemas.microsoft.com/office/powerpoint/2010/main" val="17326983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smtClean="0"/>
              <a:t>Assessment and Evaluation – An Inventory of Teacher Beliefs</a:t>
            </a:r>
            <a:endParaRPr lang="en-US" dirty="0"/>
          </a:p>
        </p:txBody>
      </p:sp>
      <p:sp>
        <p:nvSpPr>
          <p:cNvPr id="14" name="Content Placeholder 2"/>
          <p:cNvSpPr>
            <a:spLocks noGrp="1"/>
          </p:cNvSpPr>
          <p:nvPr>
            <p:ph idx="1"/>
          </p:nvPr>
        </p:nvSpPr>
        <p:spPr/>
        <p:txBody>
          <a:bodyPr/>
          <a:lstStyle/>
          <a:p>
            <a:pPr>
              <a:buNone/>
            </a:pPr>
            <a:r>
              <a:rPr lang="en-US" b="1" dirty="0" smtClean="0">
                <a:solidFill>
                  <a:srgbClr val="FF0000"/>
                </a:solidFill>
              </a:rPr>
              <a:t>CROSS THE LINE</a:t>
            </a:r>
          </a:p>
          <a:p>
            <a:pPr>
              <a:buNone/>
            </a:pPr>
            <a:endParaRPr lang="en-US" b="1" dirty="0" smtClean="0">
              <a:solidFill>
                <a:srgbClr val="FF0000"/>
              </a:solidFill>
            </a:endParaRPr>
          </a:p>
          <a:p>
            <a:pPr marL="457200" indent="-457200">
              <a:buAutoNum type="arabicPeriod"/>
            </a:pPr>
            <a:r>
              <a:rPr lang="en-US" b="1" dirty="0" smtClean="0">
                <a:solidFill>
                  <a:schemeClr val="tx2"/>
                </a:solidFill>
              </a:rPr>
              <a:t>I believe I have  power/control over the assessments I give in my classroom.</a:t>
            </a:r>
          </a:p>
          <a:p>
            <a:pPr marL="457200" indent="-457200">
              <a:buAutoNum type="arabicPeriod"/>
            </a:pPr>
            <a:r>
              <a:rPr lang="en-US" b="1" dirty="0" smtClean="0">
                <a:solidFill>
                  <a:schemeClr val="tx2"/>
                </a:solidFill>
              </a:rPr>
              <a:t>I believe that assessments improve student learning.</a:t>
            </a:r>
          </a:p>
          <a:p>
            <a:pPr marL="457200" indent="-457200">
              <a:buAutoNum type="arabicPeriod"/>
            </a:pPr>
            <a:r>
              <a:rPr lang="en-US" b="1" dirty="0" smtClean="0">
                <a:solidFill>
                  <a:schemeClr val="tx2"/>
                </a:solidFill>
              </a:rPr>
              <a:t>I believe that assessments don’t always accurately measure what students are capable of.</a:t>
            </a:r>
          </a:p>
          <a:p>
            <a:pPr marL="457200" indent="-457200">
              <a:buAutoNum type="arabicPeriod"/>
            </a:pPr>
            <a:r>
              <a:rPr lang="en-US" b="1" dirty="0" smtClean="0">
                <a:solidFill>
                  <a:schemeClr val="tx2"/>
                </a:solidFill>
              </a:rPr>
              <a:t>I believe that students always read my comments and use them to improve their work.</a:t>
            </a:r>
            <a:endParaRPr lang="en-US" b="1" dirty="0">
              <a:solidFill>
                <a:schemeClr val="tx2"/>
              </a:solidFill>
            </a:endParaRPr>
          </a:p>
        </p:txBody>
      </p:sp>
      <p:pic>
        <p:nvPicPr>
          <p:cNvPr id="2050" name="Picture 2" descr="C:\Users\company\AppData\Local\Microsoft\Windows\INetCache\IE\UFCSTFVM\people-in-line[1].jpg"/>
          <p:cNvPicPr>
            <a:picLocks noChangeAspect="1" noChangeArrowheads="1"/>
          </p:cNvPicPr>
          <p:nvPr/>
        </p:nvPicPr>
        <p:blipFill>
          <a:blip r:embed="rId3" cstate="print"/>
          <a:srcRect/>
          <a:stretch>
            <a:fillRect/>
          </a:stretch>
        </p:blipFill>
        <p:spPr bwMode="auto">
          <a:xfrm>
            <a:off x="3812344" y="1925717"/>
            <a:ext cx="5824025" cy="1313604"/>
          </a:xfrm>
          <a:prstGeom prst="rect">
            <a:avLst/>
          </a:prstGeom>
          <a:noFill/>
        </p:spPr>
      </p:pic>
    </p:spTree>
    <p:extLst>
      <p:ext uri="{BB962C8B-B14F-4D97-AF65-F5344CB8AC3E}">
        <p14:creationId xmlns="" xmlns:p14="http://schemas.microsoft.com/office/powerpoint/2010/main" val="14403556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smtClean="0"/>
              <a:t>Assessment and Evaluation – An Inventory of Teacher Beliefs</a:t>
            </a:r>
            <a:endParaRPr lang="en-US" dirty="0"/>
          </a:p>
        </p:txBody>
      </p:sp>
      <p:sp>
        <p:nvSpPr>
          <p:cNvPr id="14" name="Content Placeholder 2"/>
          <p:cNvSpPr>
            <a:spLocks noGrp="1"/>
          </p:cNvSpPr>
          <p:nvPr>
            <p:ph idx="1"/>
          </p:nvPr>
        </p:nvSpPr>
        <p:spPr/>
        <p:txBody>
          <a:bodyPr/>
          <a:lstStyle/>
          <a:p>
            <a:pPr>
              <a:buNone/>
            </a:pPr>
            <a:r>
              <a:rPr lang="en-US" b="1" dirty="0" smtClean="0">
                <a:solidFill>
                  <a:srgbClr val="FF0000"/>
                </a:solidFill>
              </a:rPr>
              <a:t>CROSS THE LINE</a:t>
            </a:r>
          </a:p>
          <a:p>
            <a:pPr>
              <a:buNone/>
            </a:pPr>
            <a:endParaRPr lang="en-US" b="1" dirty="0" smtClean="0">
              <a:solidFill>
                <a:srgbClr val="FF0000"/>
              </a:solidFill>
            </a:endParaRPr>
          </a:p>
          <a:p>
            <a:pPr marL="457200" indent="-457200">
              <a:buAutoNum type="arabicPeriod" startAt="5"/>
            </a:pPr>
            <a:r>
              <a:rPr lang="en-US" b="1" dirty="0" smtClean="0">
                <a:solidFill>
                  <a:schemeClr val="tx2"/>
                </a:solidFill>
              </a:rPr>
              <a:t>I always do a diagnostic assessment before I introduce a new skill or concept.</a:t>
            </a:r>
          </a:p>
          <a:p>
            <a:pPr marL="457200" indent="-457200">
              <a:buAutoNum type="arabicPeriod" startAt="5"/>
            </a:pPr>
            <a:r>
              <a:rPr lang="en-US" b="1" dirty="0" smtClean="0">
                <a:solidFill>
                  <a:schemeClr val="tx2"/>
                </a:solidFill>
              </a:rPr>
              <a:t>I regularly incorporate opportunities to assess my students before the test/exam/presentation.</a:t>
            </a:r>
          </a:p>
          <a:p>
            <a:pPr marL="457200" indent="-457200">
              <a:buAutoNum type="arabicPeriod" startAt="5"/>
            </a:pPr>
            <a:r>
              <a:rPr lang="en-US" b="1" dirty="0" smtClean="0">
                <a:solidFill>
                  <a:schemeClr val="tx2"/>
                </a:solidFill>
              </a:rPr>
              <a:t>We (as a department or team of teachers) plan our own formative and summative assessments.</a:t>
            </a:r>
          </a:p>
          <a:p>
            <a:pPr marL="457200" indent="-457200">
              <a:buAutoNum type="arabicPeriod" startAt="5"/>
            </a:pPr>
            <a:r>
              <a:rPr lang="en-US" b="1" dirty="0" smtClean="0">
                <a:solidFill>
                  <a:schemeClr val="tx2"/>
                </a:solidFill>
              </a:rPr>
              <a:t>I feel my students are well-prepared for final exams.</a:t>
            </a:r>
            <a:endParaRPr lang="en-US" b="1" dirty="0" smtClean="0">
              <a:solidFill>
                <a:schemeClr val="tx2"/>
              </a:solidFill>
            </a:endParaRPr>
          </a:p>
        </p:txBody>
      </p:sp>
      <p:pic>
        <p:nvPicPr>
          <p:cNvPr id="2050" name="Picture 2" descr="C:\Users\company\AppData\Local\Microsoft\Windows\INetCache\IE\UFCSTFVM\people-in-line[1].jpg"/>
          <p:cNvPicPr>
            <a:picLocks noChangeAspect="1" noChangeArrowheads="1"/>
          </p:cNvPicPr>
          <p:nvPr/>
        </p:nvPicPr>
        <p:blipFill>
          <a:blip r:embed="rId3" cstate="print"/>
          <a:srcRect/>
          <a:stretch>
            <a:fillRect/>
          </a:stretch>
        </p:blipFill>
        <p:spPr bwMode="auto">
          <a:xfrm>
            <a:off x="3812344" y="1925717"/>
            <a:ext cx="5824025" cy="1313604"/>
          </a:xfrm>
          <a:prstGeom prst="rect">
            <a:avLst/>
          </a:prstGeom>
          <a:noFill/>
        </p:spPr>
      </p:pic>
    </p:spTree>
    <p:extLst>
      <p:ext uri="{BB962C8B-B14F-4D97-AF65-F5344CB8AC3E}">
        <p14:creationId xmlns="" xmlns:p14="http://schemas.microsoft.com/office/powerpoint/2010/main" val="144035568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466343"/>
            <a:ext cx="10311618" cy="1362113"/>
          </a:xfrm>
        </p:spPr>
        <p:txBody>
          <a:bodyPr/>
          <a:lstStyle/>
          <a:p>
            <a:r>
              <a:rPr lang="en-US" b="1" dirty="0" smtClean="0"/>
              <a:t>LET’S THINK DEEPLY ABOUT </a:t>
            </a:r>
            <a:r>
              <a:rPr lang="en-US" b="1" dirty="0" smtClean="0">
                <a:solidFill>
                  <a:srgbClr val="FF0000"/>
                </a:solidFill>
              </a:rPr>
              <a:t>ASSESSMENT AND EVALUATION</a:t>
            </a:r>
            <a:r>
              <a:rPr lang="en-US" b="1" dirty="0" smtClean="0"/>
              <a:t>!</a:t>
            </a:r>
            <a:endParaRPr lang="en-CA" b="1" dirty="0"/>
          </a:p>
        </p:txBody>
      </p:sp>
      <p:sp>
        <p:nvSpPr>
          <p:cNvPr id="3" name="Content Placeholder 2"/>
          <p:cNvSpPr>
            <a:spLocks noGrp="1"/>
          </p:cNvSpPr>
          <p:nvPr>
            <p:ph idx="1"/>
          </p:nvPr>
        </p:nvSpPr>
        <p:spPr>
          <a:xfrm>
            <a:off x="1280160" y="2190749"/>
            <a:ext cx="7779434" cy="3986213"/>
          </a:xfrm>
        </p:spPr>
        <p:txBody>
          <a:bodyPr/>
          <a:lstStyle/>
          <a:p>
            <a:r>
              <a:rPr lang="en-CA" dirty="0" smtClean="0">
                <a:solidFill>
                  <a:schemeClr val="tx2"/>
                </a:solidFill>
              </a:rPr>
              <a:t>In your groups, use chart paper to respond to the following prompt.  You have 5 minutes.</a:t>
            </a:r>
          </a:p>
          <a:p>
            <a:pPr>
              <a:buNone/>
            </a:pPr>
            <a:endParaRPr lang="en-CA" sz="2800" dirty="0" smtClean="0">
              <a:solidFill>
                <a:schemeClr val="tx2"/>
              </a:solidFill>
              <a:latin typeface="Arial Rounded MT Bold" pitchFamily="34" charset="0"/>
            </a:endParaRPr>
          </a:p>
          <a:p>
            <a:pPr algn="ctr">
              <a:buNone/>
            </a:pPr>
            <a:r>
              <a:rPr lang="en-CA" sz="2800" dirty="0" smtClean="0">
                <a:solidFill>
                  <a:schemeClr val="tx2"/>
                </a:solidFill>
                <a:latin typeface="Arial Rounded MT Bold" pitchFamily="34" charset="0"/>
              </a:rPr>
              <a:t>Write your definition of assessment. Consider how you grade, give feedback, use data, categorize students, and share data/feedback with students.</a:t>
            </a:r>
          </a:p>
        </p:txBody>
      </p:sp>
      <p:pic>
        <p:nvPicPr>
          <p:cNvPr id="4" name="Picture 3" descr="assessment.jpg"/>
          <p:cNvPicPr>
            <a:picLocks noChangeAspect="1"/>
          </p:cNvPicPr>
          <p:nvPr/>
        </p:nvPicPr>
        <p:blipFill>
          <a:blip r:embed="rId3" cstate="print"/>
          <a:stretch>
            <a:fillRect/>
          </a:stretch>
        </p:blipFill>
        <p:spPr>
          <a:xfrm>
            <a:off x="9073659" y="2484046"/>
            <a:ext cx="2615127" cy="196134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466343"/>
            <a:ext cx="10170942" cy="1362113"/>
          </a:xfrm>
        </p:spPr>
        <p:txBody>
          <a:bodyPr/>
          <a:lstStyle/>
          <a:p>
            <a:r>
              <a:rPr lang="en-US" b="1" dirty="0" smtClean="0"/>
              <a:t>LET’S THINK DEEPLY ABOUT </a:t>
            </a:r>
            <a:r>
              <a:rPr lang="en-US" b="1" dirty="0" smtClean="0">
                <a:solidFill>
                  <a:srgbClr val="FF0000"/>
                </a:solidFill>
              </a:rPr>
              <a:t>ASSESSMENT AND EVALUATION</a:t>
            </a:r>
            <a:r>
              <a:rPr lang="en-US" b="1" dirty="0" smtClean="0"/>
              <a:t>!</a:t>
            </a:r>
            <a:endParaRPr lang="en-CA" b="1" dirty="0"/>
          </a:p>
        </p:txBody>
      </p:sp>
      <p:sp>
        <p:nvSpPr>
          <p:cNvPr id="3" name="Content Placeholder 2"/>
          <p:cNvSpPr>
            <a:spLocks noGrp="1"/>
          </p:cNvSpPr>
          <p:nvPr>
            <p:ph idx="1"/>
          </p:nvPr>
        </p:nvSpPr>
        <p:spPr>
          <a:xfrm>
            <a:off x="1280160" y="2190749"/>
            <a:ext cx="7835705" cy="3986213"/>
          </a:xfrm>
        </p:spPr>
        <p:txBody>
          <a:bodyPr/>
          <a:lstStyle/>
          <a:p>
            <a:r>
              <a:rPr lang="en-CA" dirty="0" smtClean="0">
                <a:solidFill>
                  <a:schemeClr val="tx2"/>
                </a:solidFill>
              </a:rPr>
              <a:t>In your groups, add to your work with a </a:t>
            </a:r>
            <a:r>
              <a:rPr lang="en-CA" b="1" dirty="0" smtClean="0">
                <a:solidFill>
                  <a:srgbClr val="0070C0"/>
                </a:solidFill>
              </a:rPr>
              <a:t>different coloured marker.</a:t>
            </a:r>
            <a:endParaRPr lang="en-CA" dirty="0" smtClean="0">
              <a:solidFill>
                <a:srgbClr val="0070C0"/>
              </a:solidFill>
            </a:endParaRPr>
          </a:p>
          <a:p>
            <a:pPr algn="ctr">
              <a:buNone/>
            </a:pPr>
            <a:r>
              <a:rPr lang="en-CA" sz="2800" dirty="0" smtClean="0">
                <a:solidFill>
                  <a:schemeClr val="tx2"/>
                </a:solidFill>
                <a:latin typeface="Arial Rounded MT Bold" pitchFamily="34" charset="0"/>
              </a:rPr>
              <a:t>Expand your definition of assessment. List all the ways you assess your students.  Consider assessments that don’t have numerical data attached to them.  Which ones help you and which ones help your students?  Which ones do you value most and why?</a:t>
            </a:r>
          </a:p>
          <a:p>
            <a:pPr>
              <a:buNone/>
            </a:pPr>
            <a:endParaRPr lang="en-CA" dirty="0" smtClean="0">
              <a:solidFill>
                <a:schemeClr val="tx2"/>
              </a:solidFill>
            </a:endParaRPr>
          </a:p>
          <a:p>
            <a:endParaRPr lang="en-CA" dirty="0"/>
          </a:p>
        </p:txBody>
      </p:sp>
      <p:pic>
        <p:nvPicPr>
          <p:cNvPr id="4" name="Picture 3" descr="assessment.jpg"/>
          <p:cNvPicPr>
            <a:picLocks noChangeAspect="1"/>
          </p:cNvPicPr>
          <p:nvPr/>
        </p:nvPicPr>
        <p:blipFill>
          <a:blip r:embed="rId3" cstate="print"/>
          <a:stretch>
            <a:fillRect/>
          </a:stretch>
        </p:blipFill>
        <p:spPr>
          <a:xfrm>
            <a:off x="9098573" y="2244896"/>
            <a:ext cx="2857500" cy="214312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GALLERY WALK &amp; FEEDBACK/COMMENTS </a:t>
            </a:r>
            <a:endParaRPr lang="en-CA" b="1" dirty="0"/>
          </a:p>
        </p:txBody>
      </p:sp>
      <p:sp>
        <p:nvSpPr>
          <p:cNvPr id="3" name="Content Placeholder 2"/>
          <p:cNvSpPr>
            <a:spLocks noGrp="1"/>
          </p:cNvSpPr>
          <p:nvPr>
            <p:ph idx="1"/>
          </p:nvPr>
        </p:nvSpPr>
        <p:spPr>
          <a:xfrm>
            <a:off x="1223889" y="2190750"/>
            <a:ext cx="10030265" cy="2817347"/>
          </a:xfrm>
        </p:spPr>
        <p:txBody>
          <a:bodyPr>
            <a:normAutofit lnSpcReduction="10000"/>
          </a:bodyPr>
          <a:lstStyle/>
          <a:p>
            <a:r>
              <a:rPr lang="en-CA" b="1" dirty="0" smtClean="0">
                <a:solidFill>
                  <a:schemeClr val="tx2"/>
                </a:solidFill>
              </a:rPr>
              <a:t>POST YOUR </a:t>
            </a:r>
            <a:r>
              <a:rPr lang="en-CA" b="1" i="1" dirty="0" smtClean="0">
                <a:solidFill>
                  <a:schemeClr val="tx2"/>
                </a:solidFill>
              </a:rPr>
              <a:t>THINKING</a:t>
            </a:r>
            <a:r>
              <a:rPr lang="en-CA" b="1" dirty="0" smtClean="0">
                <a:solidFill>
                  <a:schemeClr val="tx2"/>
                </a:solidFill>
              </a:rPr>
              <a:t> AROUND THE ROOM.</a:t>
            </a:r>
          </a:p>
          <a:p>
            <a:r>
              <a:rPr lang="en-CA" b="1" dirty="0" smtClean="0">
                <a:solidFill>
                  <a:schemeClr val="tx2"/>
                </a:solidFill>
              </a:rPr>
              <a:t>WALK AROUND THE ROOM WITH A PEN OR MARKER, READ WHAT OTHERS HAVE WRITTEN, AND COMMENT ON THEIR THINKING.</a:t>
            </a:r>
          </a:p>
          <a:p>
            <a:r>
              <a:rPr lang="en-CA" b="1" dirty="0" smtClean="0">
                <a:solidFill>
                  <a:schemeClr val="tx2"/>
                </a:solidFill>
              </a:rPr>
              <a:t>YOU MAY AGREE OR DISAGREE, POLITELY CHALLENGE, QUESTION, CONNECT,  OR NOTE SOMETHING YOU HADN’T PREVIOUSLY CONSIDERED.</a:t>
            </a:r>
          </a:p>
          <a:p>
            <a:r>
              <a:rPr lang="en-CA" b="1" dirty="0" smtClean="0">
                <a:solidFill>
                  <a:schemeClr val="tx2"/>
                </a:solidFill>
              </a:rPr>
              <a:t>AT THE END, GO BACK TO YOUR OWN DEFINITION AND READ YOUR COLLEAGUES’ COMMENTS.  CONSIDER HOW THEIR IDEAS COMPARE TO YOURS.</a:t>
            </a:r>
            <a:endParaRPr lang="en-CA" b="1" dirty="0">
              <a:solidFill>
                <a:schemeClr val="tx2"/>
              </a:solidFill>
            </a:endParaRPr>
          </a:p>
        </p:txBody>
      </p:sp>
      <p:pic>
        <p:nvPicPr>
          <p:cNvPr id="5" name="Picture 4" descr="GALLERY WALK.jpg"/>
          <p:cNvPicPr>
            <a:picLocks noChangeAspect="1"/>
          </p:cNvPicPr>
          <p:nvPr/>
        </p:nvPicPr>
        <p:blipFill>
          <a:blip r:embed="rId3" cstate="print"/>
          <a:srcRect l="1751" t="34872" b="22283"/>
          <a:stretch>
            <a:fillRect/>
          </a:stretch>
        </p:blipFill>
        <p:spPr>
          <a:xfrm>
            <a:off x="1350499" y="5138708"/>
            <a:ext cx="9692640" cy="150124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lstStyle/>
          <a:p>
            <a:r>
              <a:rPr lang="en-US" dirty="0" smtClean="0"/>
              <a:t>Formative Assessment</a:t>
            </a:r>
            <a:endParaRPr lang="en-US" dirty="0"/>
          </a:p>
        </p:txBody>
      </p:sp>
      <p:sp>
        <p:nvSpPr>
          <p:cNvPr id="14" name="Text Placeholder 2"/>
          <p:cNvSpPr>
            <a:spLocks noGrp="1"/>
          </p:cNvSpPr>
          <p:nvPr>
            <p:ph type="body" idx="1"/>
          </p:nvPr>
        </p:nvSpPr>
        <p:spPr/>
        <p:txBody>
          <a:bodyPr/>
          <a:lstStyle/>
          <a:p>
            <a:r>
              <a:rPr lang="en-US" dirty="0" smtClean="0"/>
              <a:t>Assessment we all have some control over!</a:t>
            </a:r>
            <a:endParaRPr lang="en-US" dirty="0"/>
          </a:p>
        </p:txBody>
      </p:sp>
      <p:pic>
        <p:nvPicPr>
          <p:cNvPr id="4" name="Picture 3" descr="timeforfeedback.jpg"/>
          <p:cNvPicPr>
            <a:picLocks noChangeAspect="1"/>
          </p:cNvPicPr>
          <p:nvPr/>
        </p:nvPicPr>
        <p:blipFill>
          <a:blip r:embed="rId2" cstate="print"/>
          <a:stretch>
            <a:fillRect/>
          </a:stretch>
        </p:blipFill>
        <p:spPr>
          <a:xfrm>
            <a:off x="5548604" y="440566"/>
            <a:ext cx="3356245" cy="2963045"/>
          </a:xfrm>
          <a:prstGeom prst="rect">
            <a:avLst/>
          </a:prstGeom>
        </p:spPr>
      </p:pic>
    </p:spTree>
    <p:extLst>
      <p:ext uri="{BB962C8B-B14F-4D97-AF65-F5344CB8AC3E}">
        <p14:creationId xmlns="" xmlns:p14="http://schemas.microsoft.com/office/powerpoint/2010/main" val="324079751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58" y="466343"/>
            <a:ext cx="10733650" cy="1362113"/>
          </a:xfrm>
        </p:spPr>
        <p:txBody>
          <a:bodyPr/>
          <a:lstStyle/>
          <a:p>
            <a:r>
              <a:rPr lang="en-CA" b="1" dirty="0" smtClean="0"/>
              <a:t>THE POWER OF FORMATIVE ASSESSMENT IN STUDENT LEARNING</a:t>
            </a:r>
            <a:endParaRPr lang="en-CA" b="1" dirty="0"/>
          </a:p>
        </p:txBody>
      </p:sp>
      <p:pic>
        <p:nvPicPr>
          <p:cNvPr id="4" name="Content Placeholder 3" descr="formativesummative.png"/>
          <p:cNvPicPr>
            <a:picLocks noGrp="1" noChangeAspect="1"/>
          </p:cNvPicPr>
          <p:nvPr>
            <p:ph idx="1"/>
          </p:nvPr>
        </p:nvPicPr>
        <p:blipFill>
          <a:blip r:embed="rId3" cstate="print"/>
          <a:stretch>
            <a:fillRect/>
          </a:stretch>
        </p:blipFill>
        <p:spPr>
          <a:xfrm>
            <a:off x="2250831" y="1826696"/>
            <a:ext cx="7469944" cy="4793214"/>
          </a:xfr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FORMATIVE VERSUS SUMMATIVE: WHO BENEFITS?</a:t>
            </a:r>
            <a:endParaRPr lang="en-CA" b="1" dirty="0"/>
          </a:p>
        </p:txBody>
      </p:sp>
      <p:pic>
        <p:nvPicPr>
          <p:cNvPr id="4" name="Content Placeholder 3" descr="benefits.jpg"/>
          <p:cNvPicPr>
            <a:picLocks noGrp="1" noChangeAspect="1"/>
          </p:cNvPicPr>
          <p:nvPr>
            <p:ph idx="1"/>
          </p:nvPr>
        </p:nvPicPr>
        <p:blipFill>
          <a:blip r:embed="rId3" cstate="print"/>
          <a:stretch>
            <a:fillRect/>
          </a:stretch>
        </p:blipFill>
        <p:spPr>
          <a:xfrm>
            <a:off x="1856934" y="2232952"/>
            <a:ext cx="7877907" cy="4027170"/>
          </a:xfr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466343"/>
            <a:ext cx="10022424" cy="1362113"/>
          </a:xfrm>
        </p:spPr>
        <p:txBody>
          <a:bodyPr/>
          <a:lstStyle/>
          <a:p>
            <a:r>
              <a:rPr lang="en-CA" b="1" dirty="0" smtClean="0"/>
              <a:t>FORMATIVE VERSUS SUMMATIVE: A Sorting Activity</a:t>
            </a:r>
            <a:endParaRPr lang="en-CA" b="1" dirty="0"/>
          </a:p>
        </p:txBody>
      </p:sp>
      <p:graphicFrame>
        <p:nvGraphicFramePr>
          <p:cNvPr id="4" name="Content Placeholder 3"/>
          <p:cNvGraphicFramePr>
            <a:graphicFrameLocks noGrp="1"/>
          </p:cNvGraphicFramePr>
          <p:nvPr>
            <p:ph idx="1"/>
          </p:nvPr>
        </p:nvGraphicFramePr>
        <p:xfrm>
          <a:off x="696696" y="3462727"/>
          <a:ext cx="11211950" cy="1077872"/>
        </p:xfrm>
        <a:graphic>
          <a:graphicData uri="http://schemas.openxmlformats.org/drawingml/2006/table">
            <a:tbl>
              <a:tblPr firstRow="1" bandRow="1">
                <a:tableStyleId>{3B4B98B0-60AC-42C2-AFA5-B58CD77FA1E5}</a:tableStyleId>
              </a:tblPr>
              <a:tblGrid>
                <a:gridCol w="5605975"/>
                <a:gridCol w="5605975"/>
              </a:tblGrid>
              <a:tr h="1077872">
                <a:tc>
                  <a:txBody>
                    <a:bodyPr/>
                    <a:lstStyle/>
                    <a:p>
                      <a:r>
                        <a:rPr lang="en-CA" dirty="0" smtClean="0"/>
                        <a:t>Qualities</a:t>
                      </a:r>
                      <a:r>
                        <a:rPr lang="en-CA" baseline="0" dirty="0" smtClean="0"/>
                        <a:t> of Formative Assessments</a:t>
                      </a:r>
                      <a:endParaRPr lang="en-CA" dirty="0"/>
                    </a:p>
                  </a:txBody>
                  <a:tcPr/>
                </a:tc>
                <a:tc>
                  <a:txBody>
                    <a:bodyPr/>
                    <a:lstStyle/>
                    <a:p>
                      <a:r>
                        <a:rPr lang="en-CA" dirty="0" smtClean="0"/>
                        <a:t>Qualities of Summative Assessments</a:t>
                      </a:r>
                      <a:endParaRPr lang="en-CA" dirty="0"/>
                    </a:p>
                  </a:txBody>
                  <a:tcPr/>
                </a:tc>
              </a:tr>
            </a:tbl>
          </a:graphicData>
        </a:graphic>
      </p:graphicFrame>
      <p:pic>
        <p:nvPicPr>
          <p:cNvPr id="3074" name="Picture 2" descr="C:\Users\company\AppData\Local\Microsoft\Windows\INetCache\IE\7BN6YSHN\600px-Scales_even_icon.svg[1].png"/>
          <p:cNvPicPr>
            <a:picLocks noChangeAspect="1" noChangeArrowheads="1"/>
          </p:cNvPicPr>
          <p:nvPr/>
        </p:nvPicPr>
        <p:blipFill>
          <a:blip r:embed="rId3" cstate="print"/>
          <a:srcRect/>
          <a:stretch>
            <a:fillRect/>
          </a:stretch>
        </p:blipFill>
        <p:spPr bwMode="auto">
          <a:xfrm>
            <a:off x="5046611" y="1412073"/>
            <a:ext cx="1852246" cy="1852246"/>
          </a:xfrm>
          <a:prstGeom prst="rect">
            <a:avLst/>
          </a:prstGeom>
          <a:noFill/>
        </p:spPr>
      </p:pic>
      <p:sp>
        <p:nvSpPr>
          <p:cNvPr id="6" name="TextBox 5"/>
          <p:cNvSpPr txBox="1"/>
          <p:nvPr/>
        </p:nvSpPr>
        <p:spPr>
          <a:xfrm>
            <a:off x="872196" y="6485206"/>
            <a:ext cx="10452295" cy="369332"/>
          </a:xfrm>
          <a:prstGeom prst="rect">
            <a:avLst/>
          </a:prstGeom>
          <a:noFill/>
        </p:spPr>
        <p:txBody>
          <a:bodyPr wrap="square" rtlCol="0">
            <a:spAutoFit/>
          </a:bodyPr>
          <a:lstStyle/>
          <a:p>
            <a:r>
              <a:rPr lang="en-CA" dirty="0" err="1" smtClean="0"/>
              <a:t>Cris</a:t>
            </a:r>
            <a:r>
              <a:rPr lang="en-CA" dirty="0" smtClean="0"/>
              <a:t> </a:t>
            </a:r>
            <a:r>
              <a:rPr lang="en-CA" dirty="0" err="1" smtClean="0"/>
              <a:t>Tovani</a:t>
            </a:r>
            <a:r>
              <a:rPr lang="en-CA" dirty="0" smtClean="0"/>
              <a:t>, </a:t>
            </a:r>
            <a:r>
              <a:rPr lang="en-CA" i="1" dirty="0" smtClean="0"/>
              <a:t>So What Do They Really Know? Assessment that Informs Teaching and Learning, p.14, 2011</a:t>
            </a:r>
            <a:endParaRPr lang="en-CA"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466343"/>
            <a:ext cx="5669280" cy="1362113"/>
          </a:xfrm>
        </p:spPr>
        <p:txBody>
          <a:bodyPr/>
          <a:lstStyle/>
          <a:p>
            <a:r>
              <a:rPr lang="en-CA" b="1" dirty="0" smtClean="0"/>
              <a:t>FORMATIVE VERSUS SUMMATIVE</a:t>
            </a:r>
            <a:endParaRPr lang="en-CA" b="1" dirty="0"/>
          </a:p>
        </p:txBody>
      </p:sp>
      <p:graphicFrame>
        <p:nvGraphicFramePr>
          <p:cNvPr id="4" name="Content Placeholder 3"/>
          <p:cNvGraphicFramePr>
            <a:graphicFrameLocks noGrp="1"/>
          </p:cNvGraphicFramePr>
          <p:nvPr>
            <p:ph idx="1"/>
          </p:nvPr>
        </p:nvGraphicFramePr>
        <p:xfrm>
          <a:off x="576775" y="2190750"/>
          <a:ext cx="11211950" cy="4123467"/>
        </p:xfrm>
        <a:graphic>
          <a:graphicData uri="http://schemas.openxmlformats.org/drawingml/2006/table">
            <a:tbl>
              <a:tblPr firstRow="1" bandRow="1">
                <a:tableStyleId>{3B4B98B0-60AC-42C2-AFA5-B58CD77FA1E5}</a:tableStyleId>
              </a:tblPr>
              <a:tblGrid>
                <a:gridCol w="5605975"/>
                <a:gridCol w="5605975"/>
              </a:tblGrid>
              <a:tr h="521049">
                <a:tc>
                  <a:txBody>
                    <a:bodyPr/>
                    <a:lstStyle/>
                    <a:p>
                      <a:r>
                        <a:rPr lang="en-CA" dirty="0" smtClean="0"/>
                        <a:t>Qualities</a:t>
                      </a:r>
                      <a:r>
                        <a:rPr lang="en-CA" baseline="0" dirty="0" smtClean="0"/>
                        <a:t> of Formative Assessments</a:t>
                      </a:r>
                      <a:endParaRPr lang="en-CA" dirty="0"/>
                    </a:p>
                  </a:txBody>
                  <a:tcPr/>
                </a:tc>
                <a:tc>
                  <a:txBody>
                    <a:bodyPr/>
                    <a:lstStyle/>
                    <a:p>
                      <a:r>
                        <a:rPr lang="en-CA" dirty="0" smtClean="0"/>
                        <a:t>Qualities of Summative Assessments</a:t>
                      </a:r>
                      <a:endParaRPr lang="en-CA" dirty="0"/>
                    </a:p>
                  </a:txBody>
                  <a:tcPr/>
                </a:tc>
              </a:tr>
              <a:tr h="521049">
                <a:tc>
                  <a:txBody>
                    <a:bodyPr/>
                    <a:lstStyle/>
                    <a:p>
                      <a:r>
                        <a:rPr lang="en-CA" dirty="0" smtClean="0"/>
                        <a:t>Along-the-way,</a:t>
                      </a:r>
                      <a:r>
                        <a:rPr lang="en-CA" baseline="0" dirty="0" smtClean="0"/>
                        <a:t> everyday instructional practice</a:t>
                      </a:r>
                      <a:endParaRPr lang="en-CA" dirty="0"/>
                    </a:p>
                  </a:txBody>
                  <a:tcPr/>
                </a:tc>
                <a:tc>
                  <a:txBody>
                    <a:bodyPr/>
                    <a:lstStyle/>
                    <a:p>
                      <a:r>
                        <a:rPr lang="en-CA" dirty="0" smtClean="0"/>
                        <a:t>At</a:t>
                      </a:r>
                      <a:r>
                        <a:rPr lang="en-CA" baseline="0" dirty="0" smtClean="0"/>
                        <a:t> the end, after learning has occurred, with no chance to redo</a:t>
                      </a:r>
                      <a:endParaRPr lang="en-CA" dirty="0"/>
                    </a:p>
                  </a:txBody>
                  <a:tcPr/>
                </a:tc>
              </a:tr>
              <a:tr h="521049">
                <a:tc>
                  <a:txBody>
                    <a:bodyPr/>
                    <a:lstStyle/>
                    <a:p>
                      <a:r>
                        <a:rPr lang="en-CA" dirty="0" smtClean="0"/>
                        <a:t>Daily practice toward a product</a:t>
                      </a:r>
                      <a:endParaRPr lang="en-CA" dirty="0"/>
                    </a:p>
                  </a:txBody>
                  <a:tcPr/>
                </a:tc>
                <a:tc>
                  <a:txBody>
                    <a:bodyPr/>
                    <a:lstStyle/>
                    <a:p>
                      <a:r>
                        <a:rPr lang="en-CA" dirty="0" smtClean="0"/>
                        <a:t>Product only</a:t>
                      </a:r>
                    </a:p>
                  </a:txBody>
                  <a:tcPr/>
                </a:tc>
              </a:tr>
              <a:tr h="521049">
                <a:tc>
                  <a:txBody>
                    <a:bodyPr/>
                    <a:lstStyle/>
                    <a:p>
                      <a:r>
                        <a:rPr lang="en-CA" dirty="0" smtClean="0"/>
                        <a:t>Immediate feedback</a:t>
                      </a:r>
                      <a:r>
                        <a:rPr lang="en-CA" baseline="0" dirty="0" smtClean="0"/>
                        <a:t> for the teacher and the learner</a:t>
                      </a:r>
                      <a:endParaRPr lang="en-CA" dirty="0"/>
                    </a:p>
                  </a:txBody>
                  <a:tcPr/>
                </a:tc>
                <a:tc>
                  <a:txBody>
                    <a:bodyPr/>
                    <a:lstStyle/>
                    <a:p>
                      <a:r>
                        <a:rPr lang="en-CA" dirty="0" smtClean="0"/>
                        <a:t>Feedback</a:t>
                      </a:r>
                      <a:r>
                        <a:rPr lang="en-CA" baseline="0" dirty="0" smtClean="0"/>
                        <a:t> for both the teacher and learner often delayed</a:t>
                      </a:r>
                      <a:endParaRPr lang="en-CA" dirty="0"/>
                    </a:p>
                  </a:txBody>
                  <a:tcPr/>
                </a:tc>
              </a:tr>
              <a:tr h="521049">
                <a:tc>
                  <a:txBody>
                    <a:bodyPr/>
                    <a:lstStyle/>
                    <a:p>
                      <a:r>
                        <a:rPr lang="en-CA" dirty="0" smtClean="0"/>
                        <a:t>Informs the teacher and the learner so instruction and practice can be adjusted</a:t>
                      </a:r>
                      <a:r>
                        <a:rPr lang="en-CA" baseline="0" dirty="0" smtClean="0"/>
                        <a:t> the next day</a:t>
                      </a:r>
                      <a:endParaRPr lang="en-CA" dirty="0"/>
                    </a:p>
                  </a:txBody>
                  <a:tcPr/>
                </a:tc>
                <a:tc>
                  <a:txBody>
                    <a:bodyPr/>
                    <a:lstStyle/>
                    <a:p>
                      <a:r>
                        <a:rPr lang="en-CA" dirty="0" smtClean="0"/>
                        <a:t>Informs future instruction and course design</a:t>
                      </a:r>
                      <a:endParaRPr lang="en-CA" dirty="0"/>
                    </a:p>
                  </a:txBody>
                  <a:tcPr/>
                </a:tc>
              </a:tr>
              <a:tr h="521049">
                <a:tc>
                  <a:txBody>
                    <a:bodyPr/>
                    <a:lstStyle/>
                    <a:p>
                      <a:r>
                        <a:rPr lang="en-CA" dirty="0" smtClean="0"/>
                        <a:t>Focuses on the task; geared toward understanding</a:t>
                      </a:r>
                      <a:endParaRPr lang="en-CA" dirty="0"/>
                    </a:p>
                  </a:txBody>
                  <a:tcPr/>
                </a:tc>
                <a:tc>
                  <a:txBody>
                    <a:bodyPr/>
                    <a:lstStyle/>
                    <a:p>
                      <a:r>
                        <a:rPr lang="en-CA" dirty="0" smtClean="0"/>
                        <a:t>Focuses on the individual’s mastery of information</a:t>
                      </a:r>
                      <a:r>
                        <a:rPr lang="en-CA" baseline="0" dirty="0" smtClean="0"/>
                        <a:t> at a specific point in time</a:t>
                      </a:r>
                      <a:endParaRPr lang="en-CA" dirty="0"/>
                    </a:p>
                  </a:txBody>
                  <a:tcPr/>
                </a:tc>
              </a:tr>
              <a:tr h="521049">
                <a:tc>
                  <a:txBody>
                    <a:bodyPr/>
                    <a:lstStyle/>
                    <a:p>
                      <a:r>
                        <a:rPr lang="en-CA" dirty="0" smtClean="0"/>
                        <a:t>Allows assessor to get and give immediate feedback to improve</a:t>
                      </a:r>
                      <a:r>
                        <a:rPr lang="en-CA" baseline="0" dirty="0" smtClean="0"/>
                        <a:t> student achievement</a:t>
                      </a:r>
                      <a:endParaRPr lang="en-CA" dirty="0"/>
                    </a:p>
                  </a:txBody>
                  <a:tcPr/>
                </a:tc>
                <a:tc>
                  <a:txBody>
                    <a:bodyPr/>
                    <a:lstStyle/>
                    <a:p>
                      <a:r>
                        <a:rPr lang="en-CA" dirty="0" smtClean="0"/>
                        <a:t>Frequently used as a way to sift and sort students for course placement</a:t>
                      </a:r>
                      <a:endParaRPr lang="en-CA" dirty="0"/>
                    </a:p>
                  </a:txBody>
                  <a:tcPr/>
                </a:tc>
              </a:tr>
            </a:tbl>
          </a:graphicData>
        </a:graphic>
      </p:graphicFrame>
      <p:pic>
        <p:nvPicPr>
          <p:cNvPr id="3074" name="Picture 2" descr="C:\Users\company\AppData\Local\Microsoft\Windows\INetCache\IE\7BN6YSHN\600px-Scales_even_icon.svg[1].png"/>
          <p:cNvPicPr>
            <a:picLocks noChangeAspect="1" noChangeArrowheads="1"/>
          </p:cNvPicPr>
          <p:nvPr/>
        </p:nvPicPr>
        <p:blipFill>
          <a:blip r:embed="rId3" cstate="print"/>
          <a:srcRect/>
          <a:stretch>
            <a:fillRect/>
          </a:stretch>
        </p:blipFill>
        <p:spPr bwMode="auto">
          <a:xfrm>
            <a:off x="6935372" y="182880"/>
            <a:ext cx="1852246" cy="1852246"/>
          </a:xfrm>
          <a:prstGeom prst="rect">
            <a:avLst/>
          </a:prstGeom>
          <a:noFill/>
        </p:spPr>
      </p:pic>
      <p:sp>
        <p:nvSpPr>
          <p:cNvPr id="6" name="TextBox 5"/>
          <p:cNvSpPr txBox="1"/>
          <p:nvPr/>
        </p:nvSpPr>
        <p:spPr>
          <a:xfrm>
            <a:off x="872196" y="6485206"/>
            <a:ext cx="10452295" cy="369332"/>
          </a:xfrm>
          <a:prstGeom prst="rect">
            <a:avLst/>
          </a:prstGeom>
          <a:noFill/>
        </p:spPr>
        <p:txBody>
          <a:bodyPr wrap="square" rtlCol="0">
            <a:spAutoFit/>
          </a:bodyPr>
          <a:lstStyle/>
          <a:p>
            <a:r>
              <a:rPr lang="en-CA" dirty="0" err="1" smtClean="0"/>
              <a:t>Cris</a:t>
            </a:r>
            <a:r>
              <a:rPr lang="en-CA" dirty="0" smtClean="0"/>
              <a:t> </a:t>
            </a:r>
            <a:r>
              <a:rPr lang="en-CA" dirty="0" err="1" smtClean="0"/>
              <a:t>Tovani</a:t>
            </a:r>
            <a:r>
              <a:rPr lang="en-CA" dirty="0" smtClean="0"/>
              <a:t>, </a:t>
            </a:r>
            <a:r>
              <a:rPr lang="en-CA" i="1" dirty="0" smtClean="0"/>
              <a:t>So What Do They Really Know? Assessment that Informs Teaching and Learning, p.14, 2011</a:t>
            </a:r>
            <a:endParaRPr lang="en-CA"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FORMATIVE ASSESSMENT = HOPE</a:t>
            </a:r>
            <a:endParaRPr lang="en-CA" b="1" dirty="0"/>
          </a:p>
        </p:txBody>
      </p:sp>
      <p:sp>
        <p:nvSpPr>
          <p:cNvPr id="3" name="Content Placeholder 2"/>
          <p:cNvSpPr>
            <a:spLocks noGrp="1"/>
          </p:cNvSpPr>
          <p:nvPr>
            <p:ph idx="1"/>
          </p:nvPr>
        </p:nvSpPr>
        <p:spPr>
          <a:xfrm>
            <a:off x="1280160" y="2190750"/>
            <a:ext cx="9628632" cy="2620402"/>
          </a:xfrm>
        </p:spPr>
        <p:txBody>
          <a:bodyPr/>
          <a:lstStyle/>
          <a:p>
            <a:pPr algn="ctr">
              <a:buNone/>
            </a:pPr>
            <a:r>
              <a:rPr lang="en-CA" sz="2800" dirty="0" smtClean="0">
                <a:solidFill>
                  <a:schemeClr val="tx2"/>
                </a:solidFill>
                <a:latin typeface="Arial Rounded MT Bold" pitchFamily="34" charset="0"/>
              </a:rPr>
              <a:t>Formative assessments nurture hope and say to students, “You might not get this yet, but you will.  Here is something else you can try that might help you understand and improve.”</a:t>
            </a:r>
          </a:p>
          <a:p>
            <a:pPr algn="ctr">
              <a:buNone/>
            </a:pPr>
            <a:r>
              <a:rPr lang="en-CA" sz="1800" dirty="0" smtClean="0">
                <a:solidFill>
                  <a:schemeClr val="tx2"/>
                </a:solidFill>
                <a:latin typeface="Arial Rounded MT Bold" pitchFamily="34" charset="0"/>
              </a:rPr>
              <a:t>- </a:t>
            </a:r>
            <a:r>
              <a:rPr lang="en-CA" sz="1800" dirty="0" err="1" smtClean="0">
                <a:solidFill>
                  <a:schemeClr val="tx2"/>
                </a:solidFill>
                <a:latin typeface="Arial Rounded MT Bold" pitchFamily="34" charset="0"/>
              </a:rPr>
              <a:t>Cris</a:t>
            </a:r>
            <a:r>
              <a:rPr lang="en-CA" sz="1800" dirty="0" smtClean="0">
                <a:solidFill>
                  <a:schemeClr val="tx2"/>
                </a:solidFill>
                <a:latin typeface="Arial Rounded MT Bold" pitchFamily="34" charset="0"/>
              </a:rPr>
              <a:t> </a:t>
            </a:r>
            <a:r>
              <a:rPr lang="en-CA" sz="1800" dirty="0" err="1" smtClean="0">
                <a:solidFill>
                  <a:schemeClr val="tx2"/>
                </a:solidFill>
                <a:latin typeface="Arial Rounded MT Bold" pitchFamily="34" charset="0"/>
              </a:rPr>
              <a:t>Tovani</a:t>
            </a:r>
            <a:r>
              <a:rPr lang="en-CA" sz="1800" dirty="0" smtClean="0">
                <a:solidFill>
                  <a:schemeClr val="tx2"/>
                </a:solidFill>
                <a:latin typeface="Arial Rounded MT Bold" pitchFamily="34" charset="0"/>
              </a:rPr>
              <a:t>, </a:t>
            </a:r>
            <a:r>
              <a:rPr lang="en-CA" sz="1800" i="1" dirty="0" smtClean="0">
                <a:solidFill>
                  <a:schemeClr val="tx2"/>
                </a:solidFill>
                <a:latin typeface="Arial Rounded MT Bold" pitchFamily="34" charset="0"/>
              </a:rPr>
              <a:t>So What Do They Really Know?  Assessment that Informs Teaching and Learning, p. 13</a:t>
            </a:r>
            <a:endParaRPr lang="en-CA" sz="1800" dirty="0">
              <a:solidFill>
                <a:schemeClr val="tx2"/>
              </a:solidFill>
              <a:latin typeface="Arial Rounded MT Bold" pitchFamily="34" charset="0"/>
            </a:endParaRPr>
          </a:p>
        </p:txBody>
      </p:sp>
      <p:pic>
        <p:nvPicPr>
          <p:cNvPr id="4" name="Picture 3" descr="hope.jpg"/>
          <p:cNvPicPr>
            <a:picLocks noChangeAspect="1"/>
          </p:cNvPicPr>
          <p:nvPr/>
        </p:nvPicPr>
        <p:blipFill>
          <a:blip r:embed="rId3" cstate="print"/>
          <a:stretch>
            <a:fillRect/>
          </a:stretch>
        </p:blipFill>
        <p:spPr>
          <a:xfrm>
            <a:off x="1786596" y="4726745"/>
            <a:ext cx="8764173" cy="168358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Formative Assessment and Descriptive Feedback = A WINNING Combination</a:t>
            </a:r>
            <a:endParaRPr lang="en-CA" dirty="0"/>
          </a:p>
        </p:txBody>
      </p:sp>
      <p:sp>
        <p:nvSpPr>
          <p:cNvPr id="3" name="Text Placeholder 2"/>
          <p:cNvSpPr>
            <a:spLocks noGrp="1"/>
          </p:cNvSpPr>
          <p:nvPr>
            <p:ph type="body" idx="1"/>
          </p:nvPr>
        </p:nvSpPr>
        <p:spPr/>
        <p:txBody>
          <a:bodyPr/>
          <a:lstStyle/>
          <a:p>
            <a:r>
              <a:rPr lang="en-CA" dirty="0" smtClean="0"/>
              <a:t>Using success criteria and descriptive feedback in the writing process…</a:t>
            </a:r>
            <a:endParaRPr lang="en-CA" dirty="0"/>
          </a:p>
        </p:txBody>
      </p:sp>
      <p:pic>
        <p:nvPicPr>
          <p:cNvPr id="4" name="Picture 3" descr="timeforfeedback.jpg"/>
          <p:cNvPicPr>
            <a:picLocks noChangeAspect="1"/>
          </p:cNvPicPr>
          <p:nvPr/>
        </p:nvPicPr>
        <p:blipFill>
          <a:blip r:embed="rId2" cstate="print"/>
          <a:stretch>
            <a:fillRect/>
          </a:stretch>
        </p:blipFill>
        <p:spPr>
          <a:xfrm>
            <a:off x="9818557" y="290291"/>
            <a:ext cx="2103620" cy="185717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LEARNING GOALS</a:t>
            </a:r>
            <a:endParaRPr lang="en-CA" b="1" dirty="0"/>
          </a:p>
        </p:txBody>
      </p:sp>
      <p:sp>
        <p:nvSpPr>
          <p:cNvPr id="3" name="Content Placeholder 2"/>
          <p:cNvSpPr>
            <a:spLocks noGrp="1"/>
          </p:cNvSpPr>
          <p:nvPr>
            <p:ph idx="1"/>
          </p:nvPr>
        </p:nvSpPr>
        <p:spPr>
          <a:xfrm>
            <a:off x="1280160" y="2190749"/>
            <a:ext cx="5767754" cy="2546143"/>
          </a:xfrm>
        </p:spPr>
        <p:txBody>
          <a:bodyPr/>
          <a:lstStyle/>
          <a:p>
            <a:r>
              <a:rPr lang="en-CA" b="1" dirty="0" smtClean="0">
                <a:solidFill>
                  <a:schemeClr val="tx2"/>
                </a:solidFill>
              </a:rPr>
              <a:t>To understand how to use learning goals and success criteria to support </a:t>
            </a:r>
            <a:r>
              <a:rPr lang="en-CA" b="1" dirty="0" smtClean="0">
                <a:solidFill>
                  <a:schemeClr val="tx2"/>
                </a:solidFill>
              </a:rPr>
              <a:t>student learning</a:t>
            </a:r>
            <a:endParaRPr lang="en-CA" b="1" dirty="0" smtClean="0">
              <a:solidFill>
                <a:schemeClr val="tx2"/>
              </a:solidFill>
            </a:endParaRPr>
          </a:p>
          <a:p>
            <a:pPr fontAlgn="base"/>
            <a:r>
              <a:rPr lang="en-CA" b="1" dirty="0" smtClean="0">
                <a:solidFill>
                  <a:schemeClr val="tx2"/>
                </a:solidFill>
              </a:rPr>
              <a:t>To describe how to strategically use feedback to support students’ writing</a:t>
            </a:r>
          </a:p>
          <a:p>
            <a:pPr fontAlgn="base"/>
            <a:r>
              <a:rPr lang="en-CA" b="1" dirty="0" smtClean="0">
                <a:solidFill>
                  <a:schemeClr val="tx2"/>
                </a:solidFill>
              </a:rPr>
              <a:t>To explore ways to assess and provide targeted instruction related to student needs</a:t>
            </a:r>
          </a:p>
          <a:p>
            <a:endParaRPr lang="en-CA" dirty="0"/>
          </a:p>
        </p:txBody>
      </p:sp>
      <p:pic>
        <p:nvPicPr>
          <p:cNvPr id="4" name="Picture 3" descr="Goal.jpg"/>
          <p:cNvPicPr>
            <a:picLocks noChangeAspect="1"/>
          </p:cNvPicPr>
          <p:nvPr/>
        </p:nvPicPr>
        <p:blipFill>
          <a:blip r:embed="rId3" cstate="print"/>
          <a:stretch>
            <a:fillRect/>
          </a:stretch>
        </p:blipFill>
        <p:spPr>
          <a:xfrm>
            <a:off x="7737231" y="2532185"/>
            <a:ext cx="3596640" cy="2697480"/>
          </a:xfrm>
          <a:prstGeom prst="rect">
            <a:avLst/>
          </a:prstGeom>
        </p:spPr>
      </p:pic>
      <p:sp>
        <p:nvSpPr>
          <p:cNvPr id="5" name="TextBox 4"/>
          <p:cNvSpPr txBox="1"/>
          <p:nvPr/>
        </p:nvSpPr>
        <p:spPr>
          <a:xfrm>
            <a:off x="749508" y="5426439"/>
            <a:ext cx="6880485" cy="1200329"/>
          </a:xfrm>
          <a:prstGeom prst="rect">
            <a:avLst/>
          </a:prstGeom>
          <a:noFill/>
        </p:spPr>
        <p:txBody>
          <a:bodyPr wrap="square" rtlCol="0">
            <a:spAutoFit/>
          </a:bodyPr>
          <a:lstStyle/>
          <a:p>
            <a:r>
              <a:rPr lang="en-CA" sz="2400" dirty="0" smtClean="0">
                <a:solidFill>
                  <a:schemeClr val="tx2"/>
                </a:solidFill>
              </a:rPr>
              <a:t>Please note: information in the following slides is adapted from the series “Supporting Adolescent Writers” from the Ontario Ministry of Education.</a:t>
            </a:r>
            <a:endParaRPr lang="en-CA" sz="2400"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If we hold the following statement true…</a:t>
            </a:r>
            <a:endParaRPr lang="en-CA" b="1" dirty="0"/>
          </a:p>
        </p:txBody>
      </p:sp>
      <p:sp>
        <p:nvSpPr>
          <p:cNvPr id="3" name="Content Placeholder 2"/>
          <p:cNvSpPr>
            <a:spLocks noGrp="1"/>
          </p:cNvSpPr>
          <p:nvPr>
            <p:ph idx="1"/>
          </p:nvPr>
        </p:nvSpPr>
        <p:spPr>
          <a:xfrm>
            <a:off x="1280160" y="2190750"/>
            <a:ext cx="9628632" cy="1888882"/>
          </a:xfrm>
        </p:spPr>
        <p:txBody>
          <a:bodyPr>
            <a:normAutofit/>
          </a:bodyPr>
          <a:lstStyle/>
          <a:p>
            <a:pPr algn="ctr">
              <a:buNone/>
            </a:pPr>
            <a:r>
              <a:rPr lang="en-CA" sz="3600" b="1" dirty="0" smtClean="0">
                <a:solidFill>
                  <a:srgbClr val="FF0000"/>
                </a:solidFill>
              </a:rPr>
              <a:t>We count on students to express their thinking and </a:t>
            </a:r>
            <a:r>
              <a:rPr lang="en-CA" sz="3200" b="1" dirty="0" smtClean="0">
                <a:solidFill>
                  <a:srgbClr val="FF0000"/>
                </a:solidFill>
              </a:rPr>
              <a:t>demonstrate</a:t>
            </a:r>
            <a:r>
              <a:rPr lang="en-CA" sz="3600" b="1" dirty="0" smtClean="0">
                <a:solidFill>
                  <a:srgbClr val="FF0000"/>
                </a:solidFill>
              </a:rPr>
              <a:t> their understanding in a number of ways, including writing.</a:t>
            </a:r>
            <a:endParaRPr lang="en-CA" sz="3600" dirty="0">
              <a:solidFill>
                <a:srgbClr val="FF0000"/>
              </a:solidFill>
            </a:endParaRPr>
          </a:p>
        </p:txBody>
      </p:sp>
      <p:sp>
        <p:nvSpPr>
          <p:cNvPr id="5" name="TextBox 4"/>
          <p:cNvSpPr txBox="1"/>
          <p:nvPr/>
        </p:nvSpPr>
        <p:spPr>
          <a:xfrm>
            <a:off x="1491176" y="4543864"/>
            <a:ext cx="9580099" cy="1754326"/>
          </a:xfrm>
          <a:prstGeom prst="rect">
            <a:avLst/>
          </a:prstGeom>
          <a:noFill/>
        </p:spPr>
        <p:txBody>
          <a:bodyPr wrap="square" rtlCol="0">
            <a:spAutoFit/>
          </a:bodyPr>
          <a:lstStyle/>
          <a:p>
            <a:r>
              <a:rPr lang="en-CA" sz="3600" b="1" dirty="0" smtClean="0"/>
              <a:t>Then we must </a:t>
            </a:r>
            <a:r>
              <a:rPr lang="en-CA" sz="3600" b="1" dirty="0" smtClean="0"/>
              <a:t>TEACH </a:t>
            </a:r>
            <a:r>
              <a:rPr lang="en-CA" sz="3600" b="1" dirty="0" smtClean="0"/>
              <a:t>the </a:t>
            </a:r>
            <a:r>
              <a:rPr lang="en-CA" sz="3600" b="1" dirty="0" smtClean="0"/>
              <a:t>writing skills and processes that students need to express themselves clearly!</a:t>
            </a:r>
            <a:endParaRPr lang="en-CA" sz="3600" b="1" dirty="0"/>
          </a:p>
        </p:txBody>
      </p:sp>
      <p:pic>
        <p:nvPicPr>
          <p:cNvPr id="1026" name="Picture 2" descr="C:\Users\company\AppData\Local\Microsoft\Windows\INetCache\IE\7BN6YSHN\Writing-writing-31277215-579-612[1].jpg"/>
          <p:cNvPicPr>
            <a:picLocks noChangeAspect="1" noChangeArrowheads="1"/>
          </p:cNvPicPr>
          <p:nvPr/>
        </p:nvPicPr>
        <p:blipFill>
          <a:blip r:embed="rId3" cstate="print"/>
          <a:srcRect/>
          <a:stretch>
            <a:fillRect/>
          </a:stretch>
        </p:blipFill>
        <p:spPr bwMode="auto">
          <a:xfrm>
            <a:off x="8551639" y="281353"/>
            <a:ext cx="1783426" cy="1885072"/>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WHEN WE WRITE, WE…</a:t>
            </a:r>
            <a:endParaRPr lang="en-CA" b="1" dirty="0"/>
          </a:p>
        </p:txBody>
      </p:sp>
      <p:sp>
        <p:nvSpPr>
          <p:cNvPr id="3" name="Content Placeholder 2"/>
          <p:cNvSpPr>
            <a:spLocks noGrp="1"/>
          </p:cNvSpPr>
          <p:nvPr>
            <p:ph idx="1"/>
          </p:nvPr>
        </p:nvSpPr>
        <p:spPr>
          <a:xfrm>
            <a:off x="1280160" y="2190749"/>
            <a:ext cx="9628632" cy="3647343"/>
          </a:xfrm>
        </p:spPr>
        <p:txBody>
          <a:bodyPr/>
          <a:lstStyle/>
          <a:p>
            <a:pPr>
              <a:buNone/>
            </a:pPr>
            <a:r>
              <a:rPr lang="en-CA" sz="3200" b="1" dirty="0" smtClean="0">
                <a:solidFill>
                  <a:srgbClr val="FF0000"/>
                </a:solidFill>
              </a:rPr>
              <a:t>Writing Skills required in school and daily life: </a:t>
            </a:r>
          </a:p>
          <a:p>
            <a:pPr fontAlgn="base"/>
            <a:r>
              <a:rPr lang="en-CA" sz="3200" b="1" dirty="0" smtClean="0">
                <a:solidFill>
                  <a:schemeClr val="tx2"/>
                </a:solidFill>
              </a:rPr>
              <a:t>develop a main idea with specific supporting details </a:t>
            </a:r>
          </a:p>
          <a:p>
            <a:pPr fontAlgn="base"/>
            <a:r>
              <a:rPr lang="en-CA" sz="3200" b="1" dirty="0" smtClean="0">
                <a:solidFill>
                  <a:schemeClr val="tx2"/>
                </a:solidFill>
              </a:rPr>
              <a:t>organize information and ideas in a coherent manner </a:t>
            </a:r>
          </a:p>
          <a:p>
            <a:pPr fontAlgn="base"/>
            <a:r>
              <a:rPr lang="en-CA" sz="3200" b="1" dirty="0" smtClean="0">
                <a:solidFill>
                  <a:schemeClr val="tx2"/>
                </a:solidFill>
              </a:rPr>
              <a:t>use conventions (syntax, spelling, grammar and punctuation) in a manner that does not distract from clear communication</a:t>
            </a:r>
          </a:p>
          <a:p>
            <a:endParaRPr lang="en-CA" dirty="0"/>
          </a:p>
        </p:txBody>
      </p:sp>
      <p:pic>
        <p:nvPicPr>
          <p:cNvPr id="1026" name="Picture 2" descr="C:\Users\company\AppData\Local\Microsoft\Windows\INetCache\IE\FIIDQ3GS\21121568[1].jpg"/>
          <p:cNvPicPr>
            <a:picLocks noChangeAspect="1" noChangeArrowheads="1"/>
          </p:cNvPicPr>
          <p:nvPr/>
        </p:nvPicPr>
        <p:blipFill>
          <a:blip r:embed="rId3" cstate="print"/>
          <a:srcRect/>
          <a:stretch>
            <a:fillRect/>
          </a:stretch>
        </p:blipFill>
        <p:spPr bwMode="auto">
          <a:xfrm>
            <a:off x="9713626" y="614259"/>
            <a:ext cx="2082852" cy="1996761"/>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BUT: When we assess, we should narrow our focus!</a:t>
            </a:r>
            <a:endParaRPr lang="en-CA" b="1" dirty="0"/>
          </a:p>
        </p:txBody>
      </p:sp>
      <p:sp>
        <p:nvSpPr>
          <p:cNvPr id="3" name="Content Placeholder 2"/>
          <p:cNvSpPr>
            <a:spLocks noGrp="1"/>
          </p:cNvSpPr>
          <p:nvPr>
            <p:ph idx="1"/>
          </p:nvPr>
        </p:nvSpPr>
        <p:spPr>
          <a:xfrm>
            <a:off x="852440" y="3695574"/>
            <a:ext cx="10760439" cy="2674745"/>
          </a:xfrm>
        </p:spPr>
        <p:txBody>
          <a:bodyPr>
            <a:normAutofit fontScale="92500" lnSpcReduction="20000"/>
          </a:bodyPr>
          <a:lstStyle/>
          <a:p>
            <a:pPr>
              <a:buNone/>
            </a:pPr>
            <a:r>
              <a:rPr lang="en-CA" sz="3200" b="1" dirty="0" smtClean="0">
                <a:solidFill>
                  <a:srgbClr val="FF0000"/>
                </a:solidFill>
              </a:rPr>
              <a:t>Writing Skills required in school and daily life: </a:t>
            </a:r>
          </a:p>
          <a:p>
            <a:pPr fontAlgn="base"/>
            <a:r>
              <a:rPr lang="en-CA" sz="3200" b="1" dirty="0" smtClean="0">
                <a:solidFill>
                  <a:schemeClr val="tx2"/>
                </a:solidFill>
              </a:rPr>
              <a:t>develop a main idea with specific supporting details </a:t>
            </a:r>
          </a:p>
          <a:p>
            <a:pPr fontAlgn="base"/>
            <a:r>
              <a:rPr lang="en-CA" sz="3200" b="1" dirty="0" smtClean="0">
                <a:solidFill>
                  <a:schemeClr val="tx2"/>
                </a:solidFill>
              </a:rPr>
              <a:t>organize information and ideas in a coherent manner </a:t>
            </a:r>
          </a:p>
          <a:p>
            <a:pPr fontAlgn="base"/>
            <a:r>
              <a:rPr lang="en-CA" sz="3200" b="1" dirty="0" smtClean="0">
                <a:solidFill>
                  <a:schemeClr val="tx2"/>
                </a:solidFill>
              </a:rPr>
              <a:t>use conventions (syntax, spelling, grammar and punctuation) in a manner that does not distract from clear communication</a:t>
            </a:r>
          </a:p>
          <a:p>
            <a:endParaRPr lang="en-CA" dirty="0"/>
          </a:p>
        </p:txBody>
      </p:sp>
      <p:sp>
        <p:nvSpPr>
          <p:cNvPr id="4" name="TextBox 3"/>
          <p:cNvSpPr txBox="1"/>
          <p:nvPr/>
        </p:nvSpPr>
        <p:spPr>
          <a:xfrm>
            <a:off x="777489" y="1935230"/>
            <a:ext cx="10388184" cy="2492990"/>
          </a:xfrm>
          <a:prstGeom prst="rect">
            <a:avLst/>
          </a:prstGeom>
          <a:noFill/>
        </p:spPr>
        <p:txBody>
          <a:bodyPr wrap="square" rtlCol="0">
            <a:spAutoFit/>
          </a:bodyPr>
          <a:lstStyle/>
          <a:p>
            <a:r>
              <a:rPr lang="en-CA" sz="2800" b="1" dirty="0" smtClean="0"/>
              <a:t>Teachers </a:t>
            </a:r>
            <a:r>
              <a:rPr lang="en-CA" sz="2800" b="1" i="1" dirty="0" smtClean="0"/>
              <a:t>believe</a:t>
            </a:r>
            <a:r>
              <a:rPr lang="en-CA" sz="2800" b="1" dirty="0" smtClean="0"/>
              <a:t> that it is best to focus feedback on specific errors or feedback for a specific purpose, BUT they mark errors comprehensively. </a:t>
            </a:r>
            <a:endParaRPr lang="en-CA" sz="2800" b="1" dirty="0" smtClean="0"/>
          </a:p>
          <a:p>
            <a:r>
              <a:rPr lang="en-CA" sz="2400" b="1" dirty="0" smtClean="0"/>
              <a:t>	</a:t>
            </a:r>
            <a:r>
              <a:rPr lang="en-CA" sz="2400" b="1" dirty="0" smtClean="0"/>
              <a:t>		</a:t>
            </a:r>
            <a:r>
              <a:rPr lang="en-CA" dirty="0" smtClean="0"/>
              <a:t>Lee</a:t>
            </a:r>
            <a:r>
              <a:rPr lang="en-CA" dirty="0" smtClean="0"/>
              <a:t>, 2009, as summarized </a:t>
            </a:r>
            <a:r>
              <a:rPr lang="en-CA" u="sng" dirty="0" smtClean="0">
                <a:hlinkClick r:id="rId3"/>
              </a:rPr>
              <a:t>in Research Snapshots (1), Learning Forward Ontario</a:t>
            </a:r>
            <a:endParaRPr lang="en-CA" dirty="0" smtClean="0"/>
          </a:p>
          <a:p>
            <a:r>
              <a:rPr lang="en-CA" sz="2400" dirty="0" smtClean="0"/>
              <a:t/>
            </a:r>
            <a:br>
              <a:rPr lang="en-CA" sz="2400" dirty="0" smtClean="0"/>
            </a:br>
            <a:endParaRPr lang="en-CA" sz="2400"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2000"/>
                                        <p:tgtEl>
                                          <p:spTgt spid="3">
                                            <p:txEl>
                                              <p:pRg st="3" end="3"/>
                                            </p:txEl>
                                          </p:spTgt>
                                        </p:tgtEl>
                                      </p:cBhvr>
                                    </p:animEffect>
                                    <p:set>
                                      <p:cBhvr>
                                        <p:cTn id="7" dur="1" fill="hold">
                                          <p:stCondLst>
                                            <p:cond delay="19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STRATEGIC PLANNING OF WRITING ASSIGNMENTS = MORE SUCCESS FOR STUDENTS!</a:t>
            </a:r>
            <a:endParaRPr lang="en-CA" b="1" dirty="0"/>
          </a:p>
        </p:txBody>
      </p:sp>
      <p:graphicFrame>
        <p:nvGraphicFramePr>
          <p:cNvPr id="4" name="Content Placeholder 3"/>
          <p:cNvGraphicFramePr>
            <a:graphicFrameLocks noGrp="1"/>
          </p:cNvGraphicFramePr>
          <p:nvPr>
            <p:ph idx="1"/>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128603" y="4871803"/>
            <a:ext cx="2098623" cy="1754326"/>
          </a:xfrm>
          <a:prstGeom prst="rect">
            <a:avLst/>
          </a:prstGeom>
          <a:noFill/>
        </p:spPr>
        <p:txBody>
          <a:bodyPr wrap="square" rtlCol="0">
            <a:spAutoFit/>
          </a:bodyPr>
          <a:lstStyle/>
          <a:p>
            <a:r>
              <a:rPr lang="en-CA" sz="2400" b="1" dirty="0" smtClean="0">
                <a:solidFill>
                  <a:schemeClr val="tx2"/>
                </a:solidFill>
              </a:rPr>
              <a:t>Learning Goals &amp; Success Criteria</a:t>
            </a:r>
          </a:p>
          <a:p>
            <a:endParaRPr lang="en-CA" b="1" dirty="0" smtClean="0">
              <a:solidFill>
                <a:schemeClr val="tx2"/>
              </a:solidFill>
            </a:endParaRPr>
          </a:p>
          <a:p>
            <a:endParaRPr lang="en-CA" b="1"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PAIR QUESTIONS WITH LEARNING GOALS</a:t>
            </a:r>
            <a:endParaRPr lang="en-CA" b="1" dirty="0"/>
          </a:p>
        </p:txBody>
      </p:sp>
      <p:sp>
        <p:nvSpPr>
          <p:cNvPr id="3" name="Content Placeholder 2"/>
          <p:cNvSpPr>
            <a:spLocks noGrp="1"/>
          </p:cNvSpPr>
          <p:nvPr>
            <p:ph idx="1"/>
          </p:nvPr>
        </p:nvSpPr>
        <p:spPr>
          <a:xfrm>
            <a:off x="1280160" y="2190750"/>
            <a:ext cx="9628632" cy="3920490"/>
          </a:xfrm>
        </p:spPr>
        <p:txBody>
          <a:bodyPr>
            <a:normAutofit lnSpcReduction="10000"/>
          </a:bodyPr>
          <a:lstStyle/>
          <a:p>
            <a:pPr>
              <a:buNone/>
            </a:pPr>
            <a:r>
              <a:rPr lang="en-CA" sz="2400" b="1" dirty="0" smtClean="0">
                <a:solidFill>
                  <a:srgbClr val="FF0000"/>
                </a:solidFill>
              </a:rPr>
              <a:t>QUESTION:</a:t>
            </a:r>
          </a:p>
          <a:p>
            <a:pPr>
              <a:buNone/>
            </a:pPr>
            <a:r>
              <a:rPr lang="en-CA" sz="2400" b="1" dirty="0" smtClean="0">
                <a:solidFill>
                  <a:schemeClr val="tx2"/>
                </a:solidFill>
              </a:rPr>
              <a:t>Where would you like to move if you could choose a place to move to?  Explain why with specific details. </a:t>
            </a:r>
          </a:p>
          <a:p>
            <a:pPr>
              <a:buNone/>
            </a:pPr>
            <a:r>
              <a:rPr lang="en-CA" sz="2400" b="1" dirty="0" smtClean="0">
                <a:solidFill>
                  <a:srgbClr val="FF0000"/>
                </a:solidFill>
              </a:rPr>
              <a:t>LEARNING GOALS:</a:t>
            </a:r>
          </a:p>
          <a:p>
            <a:pPr fontAlgn="base"/>
            <a:r>
              <a:rPr lang="en-CA" sz="2400" b="1" dirty="0" smtClean="0">
                <a:solidFill>
                  <a:schemeClr val="tx2"/>
                </a:solidFill>
              </a:rPr>
              <a:t>develop a main idea with specific supporting details </a:t>
            </a:r>
          </a:p>
          <a:p>
            <a:pPr fontAlgn="base"/>
            <a:r>
              <a:rPr lang="en-CA" sz="2400" b="1" dirty="0" smtClean="0">
                <a:solidFill>
                  <a:schemeClr val="tx2"/>
                </a:solidFill>
              </a:rPr>
              <a:t>organize information and ideas in a coherent manner </a:t>
            </a:r>
            <a:endParaRPr lang="en-CA" sz="2400" b="1" dirty="0" smtClean="0">
              <a:solidFill>
                <a:schemeClr val="tx2"/>
              </a:solidFill>
            </a:endParaRPr>
          </a:p>
          <a:p>
            <a:pPr marL="0" indent="0" fontAlgn="base">
              <a:buNone/>
            </a:pPr>
            <a:r>
              <a:rPr lang="en-CA" sz="2400" b="1" dirty="0" smtClean="0">
                <a:solidFill>
                  <a:srgbClr val="FF0000"/>
                </a:solidFill>
              </a:rPr>
              <a:t>YOU’LL EXPLAIN TO YOUR STUDENTS THAT WHEN ASSESSING, YOU’LL BE LOOKING TO SEE THAT THEY MET THE LEARNING GOALS!</a:t>
            </a:r>
            <a:endParaRPr lang="en-CA" sz="2400" b="1" dirty="0" smtClean="0">
              <a:solidFill>
                <a:srgbClr val="FF0000"/>
              </a:solidFill>
            </a:endParaRPr>
          </a:p>
          <a:p>
            <a:pPr>
              <a:buNone/>
            </a:pPr>
            <a:endParaRPr lang="en-CA" b="1" dirty="0" smtClean="0">
              <a:solidFill>
                <a:schemeClr val="tx2"/>
              </a:solidFill>
            </a:endParaRPr>
          </a:p>
          <a:p>
            <a:pPr>
              <a:buNone/>
            </a:pPr>
            <a:endParaRPr lang="en-CA" b="1" dirty="0" smtClean="0">
              <a:solidFill>
                <a:schemeClr val="tx2"/>
              </a:solidFill>
            </a:endParaRPr>
          </a:p>
          <a:p>
            <a:pPr>
              <a:buNone/>
            </a:pPr>
            <a:endParaRPr lang="en-CA" b="1" dirty="0" smtClean="0">
              <a:solidFill>
                <a:schemeClr val="tx2"/>
              </a:solidFill>
            </a:endParaRPr>
          </a:p>
          <a:p>
            <a:pPr>
              <a:buNone/>
            </a:pPr>
            <a:endParaRPr lang="en-CA" b="1" dirty="0">
              <a:solidFill>
                <a:schemeClr val="tx2"/>
              </a:solidFill>
            </a:endParaRPr>
          </a:p>
        </p:txBody>
      </p:sp>
      <p:pic>
        <p:nvPicPr>
          <p:cNvPr id="2050" name="Picture 2" descr="C:\Users\company\AppData\Local\Microsoft\Windows\INetCache\IE\UFCSTFVM\Kids_Puzzle_Logo[1].png"/>
          <p:cNvPicPr>
            <a:picLocks noChangeAspect="1" noChangeArrowheads="1"/>
          </p:cNvPicPr>
          <p:nvPr/>
        </p:nvPicPr>
        <p:blipFill>
          <a:blip r:embed="rId3" cstate="print"/>
          <a:srcRect/>
          <a:stretch>
            <a:fillRect/>
          </a:stretch>
        </p:blipFill>
        <p:spPr bwMode="auto">
          <a:xfrm>
            <a:off x="8380374" y="635058"/>
            <a:ext cx="2436961" cy="1255035"/>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NEXT YOU’LL NEED TO ESTABLISH SUCCESS CRITERIA FOR YOUR LEARNING GOALS</a:t>
            </a:r>
            <a:endParaRPr lang="en-CA" b="1" dirty="0"/>
          </a:p>
        </p:txBody>
      </p:sp>
      <p:sp>
        <p:nvSpPr>
          <p:cNvPr id="3" name="Content Placeholder 2"/>
          <p:cNvSpPr>
            <a:spLocks noGrp="1"/>
          </p:cNvSpPr>
          <p:nvPr>
            <p:ph idx="1"/>
          </p:nvPr>
        </p:nvSpPr>
        <p:spPr/>
        <p:txBody>
          <a:bodyPr>
            <a:normAutofit lnSpcReduction="10000"/>
          </a:bodyPr>
          <a:lstStyle/>
          <a:p>
            <a:pPr marL="0" indent="0">
              <a:buNone/>
            </a:pPr>
            <a:r>
              <a:rPr lang="en-CA" b="1" dirty="0" smtClean="0">
                <a:solidFill>
                  <a:schemeClr val="tx2"/>
                </a:solidFill>
              </a:rPr>
              <a:t>Let’s see if we can sort the success criteria in your group’s envelopes  into the following categories and subcategories:</a:t>
            </a:r>
          </a:p>
          <a:p>
            <a:r>
              <a:rPr lang="en-CA" b="1" dirty="0" smtClean="0">
                <a:solidFill>
                  <a:srgbClr val="FF0000"/>
                </a:solidFill>
              </a:rPr>
              <a:t>Learning goals</a:t>
            </a:r>
          </a:p>
          <a:p>
            <a:pPr fontAlgn="base"/>
            <a:r>
              <a:rPr lang="en-CA" sz="2000" b="1" dirty="0" smtClean="0">
                <a:solidFill>
                  <a:schemeClr val="tx2"/>
                </a:solidFill>
              </a:rPr>
              <a:t>develop a main idea with specific supporting details </a:t>
            </a:r>
          </a:p>
          <a:p>
            <a:pPr fontAlgn="base"/>
            <a:r>
              <a:rPr lang="en-CA" sz="2000" b="1" dirty="0" smtClean="0">
                <a:solidFill>
                  <a:schemeClr val="tx2"/>
                </a:solidFill>
              </a:rPr>
              <a:t>organize information and ideas in a coherent manner </a:t>
            </a:r>
            <a:endParaRPr lang="en-CA" b="1" dirty="0" smtClean="0">
              <a:solidFill>
                <a:schemeClr val="tx2"/>
              </a:solidFill>
            </a:endParaRPr>
          </a:p>
          <a:p>
            <a:r>
              <a:rPr lang="en-CA" b="1" dirty="0" smtClean="0">
                <a:solidFill>
                  <a:srgbClr val="FF0000"/>
                </a:solidFill>
              </a:rPr>
              <a:t>Other</a:t>
            </a:r>
          </a:p>
          <a:p>
            <a:pPr marL="0" indent="0">
              <a:buNone/>
            </a:pPr>
            <a:r>
              <a:rPr lang="en-CA" b="1" dirty="0" smtClean="0">
                <a:solidFill>
                  <a:schemeClr val="tx2"/>
                </a:solidFill>
              </a:rPr>
              <a:t>After sorting: To what categories do the other criteria belong? </a:t>
            </a:r>
            <a:r>
              <a:rPr lang="en-CA" b="1" dirty="0" smtClean="0">
                <a:solidFill>
                  <a:schemeClr val="tx2"/>
                </a:solidFill>
              </a:rPr>
              <a:t>Are we missing </a:t>
            </a:r>
            <a:r>
              <a:rPr lang="en-CA" b="1" dirty="0" smtClean="0">
                <a:solidFill>
                  <a:schemeClr val="tx2"/>
                </a:solidFill>
              </a:rPr>
              <a:t>criteria</a:t>
            </a:r>
            <a:r>
              <a:rPr lang="en-CA" b="1" dirty="0" smtClean="0">
                <a:solidFill>
                  <a:schemeClr val="tx2"/>
                </a:solidFill>
              </a:rPr>
              <a:t> </a:t>
            </a:r>
            <a:r>
              <a:rPr lang="en-CA" b="1" dirty="0" smtClean="0">
                <a:solidFill>
                  <a:schemeClr val="tx2"/>
                </a:solidFill>
              </a:rPr>
              <a:t>for our two learning goals?  How do you create criteria with or for your class?</a:t>
            </a:r>
            <a:endParaRPr lang="en-CA" b="1" dirty="0">
              <a:solidFill>
                <a:schemeClr val="tx2"/>
              </a:solidFill>
            </a:endParaRPr>
          </a:p>
        </p:txBody>
      </p:sp>
      <p:pic>
        <p:nvPicPr>
          <p:cNvPr id="7" name="Picture 6" descr="sort-it-logo.png"/>
          <p:cNvPicPr>
            <a:picLocks noChangeAspect="1"/>
          </p:cNvPicPr>
          <p:nvPr/>
        </p:nvPicPr>
        <p:blipFill>
          <a:blip r:embed="rId3" cstate="print"/>
          <a:stretch>
            <a:fillRect/>
          </a:stretch>
        </p:blipFill>
        <p:spPr>
          <a:xfrm>
            <a:off x="7888841" y="2668249"/>
            <a:ext cx="2426154" cy="209862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LET’S LOOK AT SOME STUDENT WRITING &amp; SORT IT BASED ON OUR SUCCESS CRITERIA!</a:t>
            </a:r>
            <a:endParaRPr lang="en-CA" b="1" dirty="0"/>
          </a:p>
        </p:txBody>
      </p:sp>
      <p:sp>
        <p:nvSpPr>
          <p:cNvPr id="3" name="Content Placeholder 2"/>
          <p:cNvSpPr>
            <a:spLocks noGrp="1"/>
          </p:cNvSpPr>
          <p:nvPr>
            <p:ph idx="1"/>
          </p:nvPr>
        </p:nvSpPr>
        <p:spPr/>
        <p:txBody>
          <a:bodyPr>
            <a:normAutofit fontScale="55000" lnSpcReduction="20000"/>
          </a:bodyPr>
          <a:lstStyle/>
          <a:p>
            <a:pPr>
              <a:buNone/>
            </a:pPr>
            <a:r>
              <a:rPr lang="en-CA" sz="4000" b="1" dirty="0" smtClean="0">
                <a:solidFill>
                  <a:schemeClr val="tx2"/>
                </a:solidFill>
              </a:rPr>
              <a:t>The following assignment was given to a class of students:</a:t>
            </a:r>
          </a:p>
          <a:p>
            <a:pPr>
              <a:buNone/>
            </a:pPr>
            <a:r>
              <a:rPr lang="en-CA" sz="4000" b="1" dirty="0" smtClean="0">
                <a:solidFill>
                  <a:schemeClr val="tx2"/>
                </a:solidFill>
              </a:rPr>
              <a:t>Prompt </a:t>
            </a:r>
            <a:endParaRPr lang="en-CA" sz="4000" b="1" dirty="0" smtClean="0">
              <a:solidFill>
                <a:schemeClr val="tx2"/>
              </a:solidFill>
            </a:endParaRPr>
          </a:p>
          <a:p>
            <a:r>
              <a:rPr lang="en-CA" sz="4000" dirty="0" smtClean="0">
                <a:solidFill>
                  <a:schemeClr val="tx2"/>
                </a:solidFill>
              </a:rPr>
              <a:t>Identify a piece of technology or an app that you use on a regular basis. Use specific details to explain how you use it.</a:t>
            </a:r>
          </a:p>
          <a:p>
            <a:pPr>
              <a:buNone/>
            </a:pPr>
            <a:r>
              <a:rPr lang="en-CA" sz="4000" b="1" dirty="0" smtClean="0">
                <a:solidFill>
                  <a:schemeClr val="tx2"/>
                </a:solidFill>
              </a:rPr>
              <a:t>Learning Goals:</a:t>
            </a:r>
          </a:p>
          <a:p>
            <a:pPr fontAlgn="base"/>
            <a:r>
              <a:rPr lang="en-CA" sz="4000" dirty="0" smtClean="0">
                <a:solidFill>
                  <a:schemeClr val="tx2"/>
                </a:solidFill>
              </a:rPr>
              <a:t>develop one main idea and support it by using specific details and relevant information - so stay on topic and use information that will help a reader understand what you know about the topic</a:t>
            </a:r>
          </a:p>
          <a:p>
            <a:pPr fontAlgn="base"/>
            <a:r>
              <a:rPr lang="en-CA" sz="4000" dirty="0" smtClean="0">
                <a:solidFill>
                  <a:schemeClr val="tx2"/>
                </a:solidFill>
              </a:rPr>
              <a:t>write one paragraph and organize information and ideas in a coherent manner </a:t>
            </a:r>
          </a:p>
          <a:p>
            <a:pPr>
              <a:buNone/>
            </a:pPr>
            <a:r>
              <a:rPr lang="en-CA" dirty="0" smtClean="0"/>
              <a:t/>
            </a:r>
            <a:br>
              <a:rPr lang="en-CA" dirty="0" smtClean="0"/>
            </a:br>
            <a:endParaRPr lang="en-CA" dirty="0"/>
          </a:p>
        </p:txBody>
      </p:sp>
      <p:pic>
        <p:nvPicPr>
          <p:cNvPr id="3074" name="Picture 2" descr="C:\Users\company\AppData\Local\Microsoft\Windows\INetCache\IE\UFCSTFVM\WeChat_1[1].png"/>
          <p:cNvPicPr>
            <a:picLocks noChangeAspect="1" noChangeArrowheads="1"/>
          </p:cNvPicPr>
          <p:nvPr/>
        </p:nvPicPr>
        <p:blipFill>
          <a:blip r:embed="rId3" cstate="print"/>
          <a:srcRect/>
          <a:stretch>
            <a:fillRect/>
          </a:stretch>
        </p:blipFill>
        <p:spPr bwMode="auto">
          <a:xfrm>
            <a:off x="10373249" y="3299141"/>
            <a:ext cx="1428950" cy="142895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WRITING SORT ACTIVITY!</a:t>
            </a:r>
            <a:endParaRPr lang="en-CA" b="1" dirty="0"/>
          </a:p>
        </p:txBody>
      </p:sp>
      <p:sp>
        <p:nvSpPr>
          <p:cNvPr id="3" name="Content Placeholder 2"/>
          <p:cNvSpPr>
            <a:spLocks noGrp="1"/>
          </p:cNvSpPr>
          <p:nvPr>
            <p:ph idx="1"/>
          </p:nvPr>
        </p:nvSpPr>
        <p:spPr/>
        <p:txBody>
          <a:bodyPr/>
          <a:lstStyle/>
          <a:p>
            <a:pPr>
              <a:buNone/>
            </a:pPr>
            <a:r>
              <a:rPr lang="en-CA" b="1" dirty="0" smtClean="0">
                <a:solidFill>
                  <a:schemeClr val="tx2"/>
                </a:solidFill>
              </a:rPr>
              <a:t>Look at the 4 examples of student writing in your groups.  How would you rank them from lower to higher level of quality?  Also, decide, based on the success criteria, what each example has and what it’s missing.</a:t>
            </a:r>
          </a:p>
          <a:p>
            <a:pPr>
              <a:buNone/>
            </a:pPr>
            <a:endParaRPr lang="en-CA" b="1" dirty="0" smtClean="0">
              <a:solidFill>
                <a:schemeClr val="tx2"/>
              </a:solidFill>
            </a:endParaRPr>
          </a:p>
        </p:txBody>
      </p:sp>
      <p:sp>
        <p:nvSpPr>
          <p:cNvPr id="4" name="Left-Right Arrow 3"/>
          <p:cNvSpPr/>
          <p:nvPr/>
        </p:nvSpPr>
        <p:spPr>
          <a:xfrm>
            <a:off x="929391" y="3147935"/>
            <a:ext cx="10463134" cy="19187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1034321" y="4691922"/>
            <a:ext cx="2218545" cy="1938992"/>
          </a:xfrm>
          <a:prstGeom prst="rect">
            <a:avLst/>
          </a:prstGeom>
          <a:noFill/>
        </p:spPr>
        <p:txBody>
          <a:bodyPr wrap="square" rtlCol="0">
            <a:spAutoFit/>
          </a:bodyPr>
          <a:lstStyle/>
          <a:p>
            <a:r>
              <a:rPr lang="en-CA" sz="2400" b="1" dirty="0" smtClean="0">
                <a:solidFill>
                  <a:schemeClr val="tx2"/>
                </a:solidFill>
              </a:rPr>
              <a:t>Lower level of quality based on the learning goals and the success criteria</a:t>
            </a:r>
            <a:endParaRPr lang="en-CA" sz="2400" b="1" dirty="0">
              <a:solidFill>
                <a:schemeClr val="tx2"/>
              </a:solidFill>
            </a:endParaRPr>
          </a:p>
        </p:txBody>
      </p:sp>
      <p:sp>
        <p:nvSpPr>
          <p:cNvPr id="6" name="TextBox 5"/>
          <p:cNvSpPr txBox="1"/>
          <p:nvPr/>
        </p:nvSpPr>
        <p:spPr>
          <a:xfrm>
            <a:off x="9248932" y="4691920"/>
            <a:ext cx="2428407" cy="1938992"/>
          </a:xfrm>
          <a:prstGeom prst="rect">
            <a:avLst/>
          </a:prstGeom>
          <a:noFill/>
        </p:spPr>
        <p:txBody>
          <a:bodyPr wrap="square" rtlCol="0">
            <a:spAutoFit/>
          </a:bodyPr>
          <a:lstStyle/>
          <a:p>
            <a:r>
              <a:rPr lang="en-CA" sz="2400" b="1" dirty="0" smtClean="0">
                <a:solidFill>
                  <a:schemeClr val="tx2"/>
                </a:solidFill>
              </a:rPr>
              <a:t>Higher level of quality based on the learning goals and the success criteria</a:t>
            </a:r>
            <a:endParaRPr lang="en-CA" sz="2400" b="1" dirty="0">
              <a:solidFill>
                <a:schemeClr val="tx2"/>
              </a:solidFill>
            </a:endParaRPr>
          </a:p>
        </p:txBody>
      </p:sp>
      <p:sp>
        <p:nvSpPr>
          <p:cNvPr id="7" name="TextBox 6"/>
          <p:cNvSpPr txBox="1"/>
          <p:nvPr/>
        </p:nvSpPr>
        <p:spPr>
          <a:xfrm>
            <a:off x="2068642" y="3717561"/>
            <a:ext cx="8274571" cy="830997"/>
          </a:xfrm>
          <a:prstGeom prst="rect">
            <a:avLst/>
          </a:prstGeom>
          <a:noFill/>
        </p:spPr>
        <p:txBody>
          <a:bodyPr wrap="square" rtlCol="0">
            <a:spAutoFit/>
          </a:bodyPr>
          <a:lstStyle/>
          <a:p>
            <a:r>
              <a:rPr lang="en-CA" sz="4800" b="1" dirty="0" smtClean="0">
                <a:solidFill>
                  <a:schemeClr val="tx2"/>
                </a:solidFill>
              </a:rPr>
              <a:t>JP		CT			LB			KB</a:t>
            </a:r>
            <a:endParaRPr lang="en-CA" sz="4800" b="1"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NOW WE GIVE DESCRIPTIVE FEEDBACK AS PART OF FORMATIVE ASSESSMENT TO TELL STUDENTS </a:t>
            </a:r>
            <a:r>
              <a:rPr lang="en-CA" b="1" i="1" dirty="0" smtClean="0"/>
              <a:t>HOW TO GET WHERE THEY’RE GOING…</a:t>
            </a:r>
            <a:endParaRPr lang="en-CA" b="1" i="1" dirty="0"/>
          </a:p>
        </p:txBody>
      </p:sp>
      <p:graphicFrame>
        <p:nvGraphicFramePr>
          <p:cNvPr id="4" name="Content Placeholder 3"/>
          <p:cNvGraphicFramePr>
            <a:graphicFrameLocks noGrp="1"/>
          </p:cNvGraphicFramePr>
          <p:nvPr>
            <p:ph idx="1"/>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128603" y="4871803"/>
            <a:ext cx="2098623" cy="1754326"/>
          </a:xfrm>
          <a:prstGeom prst="rect">
            <a:avLst/>
          </a:prstGeom>
          <a:noFill/>
        </p:spPr>
        <p:txBody>
          <a:bodyPr wrap="square" rtlCol="0">
            <a:spAutoFit/>
          </a:bodyPr>
          <a:lstStyle/>
          <a:p>
            <a:r>
              <a:rPr lang="en-CA" sz="2400" b="1" dirty="0" smtClean="0">
                <a:solidFill>
                  <a:schemeClr val="tx2"/>
                </a:solidFill>
              </a:rPr>
              <a:t>Learning Goals &amp; Success Criteria</a:t>
            </a:r>
          </a:p>
          <a:p>
            <a:endParaRPr lang="en-CA" b="1" dirty="0" smtClean="0">
              <a:solidFill>
                <a:schemeClr val="tx2"/>
              </a:solidFill>
            </a:endParaRPr>
          </a:p>
          <a:p>
            <a:endParaRPr lang="en-CA" b="1" dirty="0">
              <a:solidFill>
                <a:schemeClr val="tx2"/>
              </a:solidFill>
            </a:endParaRPr>
          </a:p>
        </p:txBody>
      </p:sp>
      <p:sp>
        <p:nvSpPr>
          <p:cNvPr id="6" name="TextBox 5"/>
          <p:cNvSpPr txBox="1"/>
          <p:nvPr/>
        </p:nvSpPr>
        <p:spPr>
          <a:xfrm>
            <a:off x="5006715" y="4991725"/>
            <a:ext cx="1963711" cy="830997"/>
          </a:xfrm>
          <a:prstGeom prst="rect">
            <a:avLst/>
          </a:prstGeom>
          <a:noFill/>
        </p:spPr>
        <p:txBody>
          <a:bodyPr wrap="square" rtlCol="0">
            <a:spAutoFit/>
          </a:bodyPr>
          <a:lstStyle/>
          <a:p>
            <a:r>
              <a:rPr lang="en-CA" sz="2400" b="1" dirty="0" smtClean="0">
                <a:solidFill>
                  <a:schemeClr val="tx2"/>
                </a:solidFill>
              </a:rPr>
              <a:t>Descriptive Feedback</a:t>
            </a:r>
            <a:endParaRPr lang="en-CA" sz="2400" b="1"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IS </a:t>
            </a:r>
            <a:r>
              <a:rPr lang="en-CA" b="1" i="1" dirty="0" smtClean="0"/>
              <a:t>THIS</a:t>
            </a:r>
            <a:r>
              <a:rPr lang="en-CA" b="1" dirty="0" smtClean="0"/>
              <a:t> DESCRIPTIVE? WHY?</a:t>
            </a:r>
            <a:endParaRPr lang="en-CA" b="1" dirty="0"/>
          </a:p>
        </p:txBody>
      </p:sp>
      <p:sp>
        <p:nvSpPr>
          <p:cNvPr id="3" name="Content Placeholder 2"/>
          <p:cNvSpPr>
            <a:spLocks noGrp="1"/>
          </p:cNvSpPr>
          <p:nvPr>
            <p:ph idx="1"/>
          </p:nvPr>
        </p:nvSpPr>
        <p:spPr/>
        <p:txBody>
          <a:bodyPr>
            <a:normAutofit fontScale="92500" lnSpcReduction="10000"/>
          </a:bodyPr>
          <a:lstStyle/>
          <a:p>
            <a:r>
              <a:rPr lang="en-CA" b="1" dirty="0" smtClean="0">
                <a:solidFill>
                  <a:schemeClr val="tx2"/>
                </a:solidFill>
              </a:rPr>
              <a:t>Good work so far.  Add more!</a:t>
            </a:r>
          </a:p>
          <a:p>
            <a:r>
              <a:rPr lang="en-CA" b="1" dirty="0" smtClean="0">
                <a:solidFill>
                  <a:srgbClr val="002060"/>
                </a:solidFill>
              </a:rPr>
              <a:t>Add more details about how you use the app. For example, "I use the app to play with my friends because it's a multiplayer game</a:t>
            </a:r>
            <a:r>
              <a:rPr lang="en-CA" b="1" dirty="0" smtClean="0">
                <a:solidFill>
                  <a:srgbClr val="002060"/>
                </a:solidFill>
              </a:rPr>
              <a:t>.”</a:t>
            </a:r>
          </a:p>
          <a:p>
            <a:r>
              <a:rPr lang="en-CA" b="1" dirty="0" smtClean="0">
                <a:solidFill>
                  <a:schemeClr val="tx2"/>
                </a:solidFill>
              </a:rPr>
              <a:t>Choose a </a:t>
            </a:r>
            <a:r>
              <a:rPr lang="en-CA" b="1" dirty="0" smtClean="0">
                <a:solidFill>
                  <a:schemeClr val="tx2"/>
                </a:solidFill>
              </a:rPr>
              <a:t>focus</a:t>
            </a:r>
          </a:p>
          <a:p>
            <a:r>
              <a:rPr lang="en-CA" b="1" dirty="0" smtClean="0">
                <a:solidFill>
                  <a:srgbClr val="002060"/>
                </a:solidFill>
              </a:rPr>
              <a:t>One strategy to come up with an effective closing is to review your topic sentence and to see if there is something to build on given the supporting details you’ve used </a:t>
            </a:r>
            <a:endParaRPr lang="en-CA" b="1" dirty="0" smtClean="0">
              <a:solidFill>
                <a:srgbClr val="002060"/>
              </a:solidFill>
            </a:endParaRPr>
          </a:p>
          <a:p>
            <a:r>
              <a:rPr lang="en-CA" b="1" dirty="0" smtClean="0">
                <a:solidFill>
                  <a:schemeClr val="tx2"/>
                </a:solidFill>
              </a:rPr>
              <a:t>As a way to generate some anecdotes, describe 2+ experiences (with </a:t>
            </a:r>
            <a:r>
              <a:rPr lang="en-CA" b="1" dirty="0" smtClean="0">
                <a:solidFill>
                  <a:schemeClr val="tx2"/>
                </a:solidFill>
              </a:rPr>
              <a:t>your chosen </a:t>
            </a:r>
            <a:r>
              <a:rPr lang="en-CA" b="1" dirty="0" smtClean="0">
                <a:solidFill>
                  <a:schemeClr val="tx2"/>
                </a:solidFill>
              </a:rPr>
              <a:t>app) and then highlight information that shows how it’s </a:t>
            </a:r>
            <a:r>
              <a:rPr lang="en-CA" b="1" dirty="0" smtClean="0">
                <a:solidFill>
                  <a:schemeClr val="tx2"/>
                </a:solidFill>
              </a:rPr>
              <a:t>useful</a:t>
            </a:r>
          </a:p>
          <a:p>
            <a:r>
              <a:rPr lang="en-CA" b="1" dirty="0" smtClean="0">
                <a:solidFill>
                  <a:srgbClr val="002060"/>
                </a:solidFill>
              </a:rPr>
              <a:t>Did you have lots of details in your pre-writing? How did you select which details to include?</a:t>
            </a:r>
            <a:endParaRPr lang="en-CA" b="1" dirty="0">
              <a:solidFill>
                <a:srgbClr val="002060"/>
              </a:solidFill>
            </a:endParaRPr>
          </a:p>
        </p:txBody>
      </p:sp>
      <p:pic>
        <p:nvPicPr>
          <p:cNvPr id="5122" name="Picture 2" descr="C:\Users\company\AppData\Local\Microsoft\Windows\INetCache\IE\RSTXRNW8\SBB_Yes_No_Maybe1[1].jpg"/>
          <p:cNvPicPr>
            <a:picLocks noChangeAspect="1" noChangeArrowheads="1"/>
          </p:cNvPicPr>
          <p:nvPr/>
        </p:nvPicPr>
        <p:blipFill>
          <a:blip r:embed="rId3" cstate="print"/>
          <a:srcRect/>
          <a:stretch>
            <a:fillRect/>
          </a:stretch>
        </p:blipFill>
        <p:spPr bwMode="auto">
          <a:xfrm>
            <a:off x="10306175" y="5783580"/>
            <a:ext cx="1623060" cy="1074420"/>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HOW WOULD </a:t>
            </a:r>
            <a:r>
              <a:rPr lang="en-CA" b="1" i="1" dirty="0" smtClean="0"/>
              <a:t>YOU</a:t>
            </a:r>
            <a:r>
              <a:rPr lang="en-CA" b="1" dirty="0" smtClean="0"/>
              <a:t> PROVIDE FEEDBACK?</a:t>
            </a:r>
            <a:endParaRPr lang="en-CA" b="1" dirty="0"/>
          </a:p>
        </p:txBody>
      </p:sp>
      <p:sp>
        <p:nvSpPr>
          <p:cNvPr id="3" name="Content Placeholder 2"/>
          <p:cNvSpPr>
            <a:spLocks noGrp="1"/>
          </p:cNvSpPr>
          <p:nvPr>
            <p:ph idx="1"/>
          </p:nvPr>
        </p:nvSpPr>
        <p:spPr>
          <a:xfrm>
            <a:off x="1280160" y="2190749"/>
            <a:ext cx="4551014" cy="3986213"/>
          </a:xfrm>
        </p:spPr>
        <p:txBody>
          <a:bodyPr/>
          <a:lstStyle/>
          <a:p>
            <a:pPr marL="0" indent="0">
              <a:buNone/>
            </a:pPr>
            <a:r>
              <a:rPr lang="en-CA" b="1" dirty="0" smtClean="0">
                <a:solidFill>
                  <a:schemeClr val="tx2"/>
                </a:solidFill>
              </a:rPr>
              <a:t>Based on the learning goals and success criteria, what feedback would you give to the students to help them improve?</a:t>
            </a:r>
          </a:p>
          <a:p>
            <a:pPr marL="0" indent="0">
              <a:buNone/>
            </a:pPr>
            <a:r>
              <a:rPr lang="en-CA" b="1" dirty="0" smtClean="0">
                <a:solidFill>
                  <a:schemeClr val="tx2"/>
                </a:solidFill>
              </a:rPr>
              <a:t>Work with your group to provide a list of potential comments for the piece of writing assigned to you.  Be prepared to present your findings to your colleagues!</a:t>
            </a:r>
            <a:endParaRPr lang="en-CA" b="1" dirty="0">
              <a:solidFill>
                <a:schemeClr val="tx2"/>
              </a:solidFill>
            </a:endParaRPr>
          </a:p>
        </p:txBody>
      </p:sp>
      <p:pic>
        <p:nvPicPr>
          <p:cNvPr id="4" name="Picture 3" descr="moderated marking.jpg"/>
          <p:cNvPicPr>
            <a:picLocks noChangeAspect="1"/>
          </p:cNvPicPr>
          <p:nvPr/>
        </p:nvPicPr>
        <p:blipFill>
          <a:blip r:embed="rId3" cstate="print"/>
          <a:stretch>
            <a:fillRect/>
          </a:stretch>
        </p:blipFill>
        <p:spPr>
          <a:xfrm>
            <a:off x="6268222" y="1964661"/>
            <a:ext cx="5330663" cy="4001424"/>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HERE ARE SOME EXAMPLES FROM TEACHERS IN ONTARIO: WHAT DO YOU NOTICE ABOUT THESE?</a:t>
            </a:r>
            <a:endParaRPr lang="en-CA" b="1" dirty="0"/>
          </a:p>
        </p:txBody>
      </p:sp>
      <p:sp>
        <p:nvSpPr>
          <p:cNvPr id="3" name="Content Placeholder 2"/>
          <p:cNvSpPr>
            <a:spLocks noGrp="1"/>
          </p:cNvSpPr>
          <p:nvPr>
            <p:ph idx="1"/>
          </p:nvPr>
        </p:nvSpPr>
        <p:spPr/>
        <p:txBody>
          <a:bodyPr>
            <a:normAutofit lnSpcReduction="10000"/>
          </a:bodyPr>
          <a:lstStyle/>
          <a:p>
            <a:r>
              <a:rPr lang="en-CA" b="1" dirty="0" smtClean="0">
                <a:solidFill>
                  <a:srgbClr val="760E18"/>
                </a:solidFill>
              </a:rPr>
              <a:t>Adding supporting details helps your readers understand your topic. You didn’t include any supporting details. One detail you could include is “This app is a game, and I play it in my spare time.” What might be some other details related to your topic (e.g., how you use the app) you could include?</a:t>
            </a:r>
          </a:p>
          <a:p>
            <a:r>
              <a:rPr lang="en-CA" b="1" dirty="0" smtClean="0">
                <a:solidFill>
                  <a:schemeClr val="tx2"/>
                </a:solidFill>
              </a:rPr>
              <a:t>Visualize what you do when you are using your technology. Jot down some of the ways you ‘see’ yourself using the technology. See if there is any information from your jot notes that you can use to add further details to support your main idea</a:t>
            </a:r>
            <a:r>
              <a:rPr lang="en-CA" b="1" dirty="0" smtClean="0">
                <a:solidFill>
                  <a:schemeClr val="tx2"/>
                </a:solidFill>
              </a:rPr>
              <a:t>.</a:t>
            </a:r>
            <a:endParaRPr lang="en-CA" dirty="0" smtClean="0">
              <a:solidFill>
                <a:schemeClr val="tx2"/>
              </a:solidFill>
            </a:endParaRPr>
          </a:p>
          <a:p>
            <a:r>
              <a:rPr lang="en-CA" b="1" dirty="0" smtClean="0">
                <a:solidFill>
                  <a:srgbClr val="281E66"/>
                </a:solidFill>
              </a:rPr>
              <a:t>You </a:t>
            </a:r>
            <a:r>
              <a:rPr lang="en-CA" b="1" dirty="0" smtClean="0">
                <a:solidFill>
                  <a:srgbClr val="281E66"/>
                </a:solidFill>
              </a:rPr>
              <a:t>included supporting details through examples and explanations of those examples. How did you decide that these would support you main idea better than using personal anecdotes or statistics?</a:t>
            </a:r>
            <a:endParaRPr lang="en-CA" dirty="0">
              <a:solidFill>
                <a:srgbClr val="281E66"/>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SO WHAT?</a:t>
            </a:r>
            <a:endParaRPr lang="en-CA" b="1" dirty="0"/>
          </a:p>
        </p:txBody>
      </p:sp>
      <p:graphicFrame>
        <p:nvGraphicFramePr>
          <p:cNvPr id="4" name="Content Placeholder 3"/>
          <p:cNvGraphicFramePr>
            <a:graphicFrameLocks noGrp="1"/>
          </p:cNvGraphicFramePr>
          <p:nvPr>
            <p:ph idx="1"/>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REFLECTIONS ON FEEDBACK…</a:t>
            </a:r>
            <a:endParaRPr lang="en-CA" b="1" dirty="0"/>
          </a:p>
        </p:txBody>
      </p:sp>
      <p:sp>
        <p:nvSpPr>
          <p:cNvPr id="3" name="Content Placeholder 2"/>
          <p:cNvSpPr>
            <a:spLocks noGrp="1"/>
          </p:cNvSpPr>
          <p:nvPr>
            <p:ph idx="1"/>
          </p:nvPr>
        </p:nvSpPr>
        <p:spPr>
          <a:xfrm>
            <a:off x="4901784" y="2190749"/>
            <a:ext cx="6565691" cy="4150089"/>
          </a:xfrm>
        </p:spPr>
        <p:txBody>
          <a:bodyPr>
            <a:normAutofit lnSpcReduction="10000"/>
          </a:bodyPr>
          <a:lstStyle/>
          <a:p>
            <a:r>
              <a:rPr lang="en-CA" sz="3200" b="1" dirty="0" smtClean="0"/>
              <a:t>Is there such a thing as too much feedback?</a:t>
            </a:r>
            <a:endParaRPr lang="en-CA" sz="3200" dirty="0" smtClean="0"/>
          </a:p>
          <a:p>
            <a:r>
              <a:rPr lang="en-CA" sz="3200" b="1" dirty="0" smtClean="0"/>
              <a:t>How </a:t>
            </a:r>
            <a:r>
              <a:rPr lang="en-CA" sz="3200" b="1" dirty="0" smtClean="0"/>
              <a:t>do we get students to value feedback? What are ways to get students to really </a:t>
            </a:r>
            <a:r>
              <a:rPr lang="en-CA" sz="3200" b="1" dirty="0" smtClean="0"/>
              <a:t>use </a:t>
            </a:r>
            <a:r>
              <a:rPr lang="en-CA" sz="3200" b="1" dirty="0" smtClean="0"/>
              <a:t>the </a:t>
            </a:r>
            <a:r>
              <a:rPr lang="en-CA" sz="3200" b="1" dirty="0" smtClean="0"/>
              <a:t>feedback?</a:t>
            </a:r>
            <a:endParaRPr lang="en-CA" sz="3200" dirty="0" smtClean="0"/>
          </a:p>
          <a:p>
            <a:r>
              <a:rPr lang="en-CA" sz="3200" b="1" dirty="0" smtClean="0"/>
              <a:t>How </a:t>
            </a:r>
            <a:r>
              <a:rPr lang="en-CA" sz="3200" b="1" dirty="0" smtClean="0"/>
              <a:t>do we find/structure time to give effective feedback (orally and/or in writing</a:t>
            </a:r>
            <a:r>
              <a:rPr lang="en-CA" sz="3200" b="1" dirty="0" smtClean="0"/>
              <a:t>)?</a:t>
            </a:r>
          </a:p>
        </p:txBody>
      </p:sp>
      <p:pic>
        <p:nvPicPr>
          <p:cNvPr id="6146" name="Picture 2" descr="C:\Users\company\AppData\Local\Microsoft\Windows\INetCache\IE\B4IBZ80P\2646285-3d-small-thinking-person-leant-against-a-red-question[1].jpg"/>
          <p:cNvPicPr>
            <a:picLocks noChangeAspect="1" noChangeArrowheads="1"/>
          </p:cNvPicPr>
          <p:nvPr/>
        </p:nvPicPr>
        <p:blipFill>
          <a:blip r:embed="rId3" cstate="print"/>
          <a:srcRect/>
          <a:stretch>
            <a:fillRect/>
          </a:stretch>
        </p:blipFill>
        <p:spPr bwMode="auto">
          <a:xfrm>
            <a:off x="757978" y="1588957"/>
            <a:ext cx="3305472" cy="4834328"/>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chalkboard">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F00001127.potx" id="{6B18C398-4F76-4BDC-B8A4-D02A96E0AA82}" vid="{FBF1AC64-E511-41D2-AA23-0E693E79CD77}"/>
    </a:ext>
  </a:extLst>
</a:theme>
</file>

<file path=ppt/theme/theme2.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chalkboard</Template>
  <TotalTime>822</TotalTime>
  <Words>2028</Words>
  <Application>Microsoft Office PowerPoint</Application>
  <PresentationFormat>Custom</PresentationFormat>
  <Paragraphs>196</Paragraphs>
  <Slides>28</Slides>
  <Notes>24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chalkboard</vt:lpstr>
      <vt:lpstr>Assessment and Evaluation</vt:lpstr>
      <vt:lpstr>Assessment and Evaluation – An Inventory of Teacher Beliefs</vt:lpstr>
      <vt:lpstr>Assessment and Evaluation – An Inventory of Teacher Beliefs</vt:lpstr>
      <vt:lpstr>LET’S THINK DEEPLY ABOUT ASSESSMENT AND EVALUATION!</vt:lpstr>
      <vt:lpstr>LET’S THINK DEEPLY ABOUT ASSESSMENT AND EVALUATION!</vt:lpstr>
      <vt:lpstr>GALLERY WALK &amp; FEEDBACK/COMMENTS </vt:lpstr>
      <vt:lpstr>Formative Assessment</vt:lpstr>
      <vt:lpstr>THE POWER OF FORMATIVE ASSESSMENT IN STUDENT LEARNING</vt:lpstr>
      <vt:lpstr>FORMATIVE VERSUS SUMMATIVE: WHO BENEFITS?</vt:lpstr>
      <vt:lpstr>FORMATIVE VERSUS SUMMATIVE: A Sorting Activity</vt:lpstr>
      <vt:lpstr>FORMATIVE VERSUS SUMMATIVE</vt:lpstr>
      <vt:lpstr>FORMATIVE ASSESSMENT = HOPE</vt:lpstr>
      <vt:lpstr>Formative Assessment and Descriptive Feedback = A WINNING Combination</vt:lpstr>
      <vt:lpstr>LEARNING GOALS</vt:lpstr>
      <vt:lpstr>If we hold the following statement true…</vt:lpstr>
      <vt:lpstr>WHEN WE WRITE, WE…</vt:lpstr>
      <vt:lpstr>BUT: When we assess, we should narrow our focus!</vt:lpstr>
      <vt:lpstr>STRATEGIC PLANNING OF WRITING ASSIGNMENTS = MORE SUCCESS FOR STUDENTS!</vt:lpstr>
      <vt:lpstr>PAIR QUESTIONS WITH LEARNING GOALS</vt:lpstr>
      <vt:lpstr>NEXT YOU’LL NEED TO ESTABLISH SUCCESS CRITERIA FOR YOUR LEARNING GOALS</vt:lpstr>
      <vt:lpstr>LET’S LOOK AT SOME STUDENT WRITING &amp; SORT IT BASED ON OUR SUCCESS CRITERIA!</vt:lpstr>
      <vt:lpstr>WRITING SORT ACTIVITY!</vt:lpstr>
      <vt:lpstr>NOW WE GIVE DESCRIPTIVE FEEDBACK AS PART OF FORMATIVE ASSESSMENT TO TELL STUDENTS HOW TO GET WHERE THEY’RE GOING…</vt:lpstr>
      <vt:lpstr>IS THIS DESCRIPTIVE? WHY?</vt:lpstr>
      <vt:lpstr>HOW WOULD YOU PROVIDE FEEDBACK?</vt:lpstr>
      <vt:lpstr>HERE ARE SOME EXAMPLES FROM TEACHERS IN ONTARIO: WHAT DO YOU NOTICE ABOUT THESE?</vt:lpstr>
      <vt:lpstr>SO WHAT?</vt:lpstr>
      <vt:lpstr>REFLECTIONS ON FEEDBACK…</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Amy Ascholl</dc:creator>
  <cp:lastModifiedBy>Amy Ascholl</cp:lastModifiedBy>
  <cp:revision>70</cp:revision>
  <dcterms:created xsi:type="dcterms:W3CDTF">2017-07-04T12:33:36Z</dcterms:created>
  <dcterms:modified xsi:type="dcterms:W3CDTF">2017-07-09T22:05:24Z</dcterms:modified>
</cp:coreProperties>
</file>