
<file path=[Content_Types].xml><?xml version="1.0" encoding="utf-8"?>
<Types xmlns="http://schemas.openxmlformats.org/package/2006/content-types">
  <Default Extension="xml" ContentType="application/xml"/>
  <Default Extension="jpeg" ContentType="image/jpeg"/>
  <Default Extension="mp4" ContentType="video/mp4"/>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28" r:id="rId1"/>
  </p:sldMasterIdLst>
  <p:notesMasterIdLst>
    <p:notesMasterId r:id="rId26"/>
  </p:notesMasterIdLst>
  <p:handoutMasterIdLst>
    <p:handoutMasterId r:id="rId27"/>
  </p:handoutMasterIdLst>
  <p:sldIdLst>
    <p:sldId id="268" r:id="rId2"/>
    <p:sldId id="272" r:id="rId3"/>
    <p:sldId id="273" r:id="rId4"/>
    <p:sldId id="267" r:id="rId5"/>
    <p:sldId id="274" r:id="rId6"/>
    <p:sldId id="276" r:id="rId7"/>
    <p:sldId id="277" r:id="rId8"/>
    <p:sldId id="275" r:id="rId9"/>
    <p:sldId id="289" r:id="rId10"/>
    <p:sldId id="278" r:id="rId11"/>
    <p:sldId id="279" r:id="rId12"/>
    <p:sldId id="280" r:id="rId13"/>
    <p:sldId id="281" r:id="rId14"/>
    <p:sldId id="262" r:id="rId15"/>
    <p:sldId id="264" r:id="rId16"/>
    <p:sldId id="265" r:id="rId17"/>
    <p:sldId id="269" r:id="rId18"/>
    <p:sldId id="282" r:id="rId19"/>
    <p:sldId id="283" r:id="rId20"/>
    <p:sldId id="284" r:id="rId21"/>
    <p:sldId id="286" r:id="rId22"/>
    <p:sldId id="285" r:id="rId23"/>
    <p:sldId id="270" r:id="rId24"/>
    <p:sldId id="287"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6576"/>
    <p:restoredTop sz="94218"/>
  </p:normalViewPr>
  <p:slideViewPr>
    <p:cSldViewPr snapToObjects="1">
      <p:cViewPr varScale="1">
        <p:scale>
          <a:sx n="74" d="100"/>
          <a:sy n="74" d="100"/>
        </p:scale>
        <p:origin x="64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handoutMaster" Target="handoutMasters/handout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22E20C2-899D-0041-B684-19CE4EF176D4}" type="datetimeFigureOut">
              <a:rPr lang="en-US" smtClean="0"/>
              <a:t>7/17/16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AE72A2-F068-0B4F-91C6-0F43BB396B48}" type="slidenum">
              <a:rPr lang="en-US" smtClean="0"/>
              <a:t>‹#›</a:t>
            </a:fld>
            <a:endParaRPr lang="en-US"/>
          </a:p>
        </p:txBody>
      </p:sp>
    </p:spTree>
    <p:extLst>
      <p:ext uri="{BB962C8B-B14F-4D97-AF65-F5344CB8AC3E}">
        <p14:creationId xmlns:p14="http://schemas.microsoft.com/office/powerpoint/2010/main" val="12003784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28F9EC-C081-3541-A7A9-B88427CCD011}" type="datetimeFigureOut">
              <a:rPr lang="en-US" smtClean="0"/>
              <a:t>7/17/16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F1C25C-6960-4447-997C-5D9C13106B9F}" type="slidenum">
              <a:rPr lang="en-US" smtClean="0"/>
              <a:t>‹#›</a:t>
            </a:fld>
            <a:endParaRPr lang="en-US"/>
          </a:p>
        </p:txBody>
      </p:sp>
    </p:spTree>
    <p:extLst>
      <p:ext uri="{BB962C8B-B14F-4D97-AF65-F5344CB8AC3E}">
        <p14:creationId xmlns:p14="http://schemas.microsoft.com/office/powerpoint/2010/main" val="783906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F1C25C-6960-4447-997C-5D9C13106B9F}" type="slidenum">
              <a:rPr lang="en-US" smtClean="0"/>
              <a:t>1</a:t>
            </a:fld>
            <a:endParaRPr lang="en-US"/>
          </a:p>
        </p:txBody>
      </p:sp>
    </p:spTree>
    <p:extLst>
      <p:ext uri="{BB962C8B-B14F-4D97-AF65-F5344CB8AC3E}">
        <p14:creationId xmlns:p14="http://schemas.microsoft.com/office/powerpoint/2010/main" val="1066318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F1C25C-6960-4447-997C-5D9C13106B9F}" type="slidenum">
              <a:rPr lang="en-US" smtClean="0"/>
              <a:t>6</a:t>
            </a:fld>
            <a:endParaRPr lang="en-US"/>
          </a:p>
        </p:txBody>
      </p:sp>
    </p:spTree>
    <p:extLst>
      <p:ext uri="{BB962C8B-B14F-4D97-AF65-F5344CB8AC3E}">
        <p14:creationId xmlns:p14="http://schemas.microsoft.com/office/powerpoint/2010/main" val="826033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F1C25C-6960-4447-997C-5D9C13106B9F}" type="slidenum">
              <a:rPr lang="en-US" smtClean="0"/>
              <a:t>23</a:t>
            </a:fld>
            <a:endParaRPr lang="en-US"/>
          </a:p>
        </p:txBody>
      </p:sp>
    </p:spTree>
    <p:extLst>
      <p:ext uri="{BB962C8B-B14F-4D97-AF65-F5344CB8AC3E}">
        <p14:creationId xmlns:p14="http://schemas.microsoft.com/office/powerpoint/2010/main" val="298287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398054D-7988-724D-8E53-F66E4B907DFB}" type="datetime1">
              <a:rPr lang="en-CA" smtClean="0"/>
              <a:t>2016-07-17</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r>
              <a:rPr lang="en-US" smtClean="0"/>
              <a:t>Not to be reproduced without permission </a:t>
            </a:r>
          </a:p>
          <a:p>
            <a:r>
              <a:rPr lang="en-US" smtClean="0"/>
              <a:t>Au &amp; Associates Education Solutions/Lindsay McWaters/July 2016</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43268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F09A14-0AC9-834B-85EF-972C67EB0DC1}" type="datetime1">
              <a:rPr lang="en-CA" smtClean="0"/>
              <a:t>2016-07-17</a:t>
            </a:fld>
            <a:endParaRPr lang="en-US" dirty="0"/>
          </a:p>
        </p:txBody>
      </p:sp>
      <p:sp>
        <p:nvSpPr>
          <p:cNvPr id="5" name="Footer Placeholder 4"/>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012502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0E39DB-8A9C-FC4E-8576-BF2C05A20D64}" type="datetime1">
              <a:rPr lang="en-CA" smtClean="0"/>
              <a:t>2016-07-17</a:t>
            </a:fld>
            <a:endParaRPr lang="en-US" dirty="0"/>
          </a:p>
        </p:txBody>
      </p:sp>
      <p:sp>
        <p:nvSpPr>
          <p:cNvPr id="5" name="Footer Placeholder 4"/>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272469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B014DBD-C1AF-4148-BA69-760D7C9FED8B}" type="datetime1">
              <a:rPr lang="en-CA" smtClean="0"/>
              <a:t>2016-07-17</a:t>
            </a:fld>
            <a:endParaRPr lang="en-US" dirty="0"/>
          </a:p>
        </p:txBody>
      </p:sp>
      <p:sp>
        <p:nvSpPr>
          <p:cNvPr id="6" name="Footer Placeholder 5"/>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027907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B5BB85D-A78E-4A49-AE81-920CAC07F759}" type="datetime1">
              <a:rPr lang="en-CA" smtClean="0"/>
              <a:t>2016-07-17</a:t>
            </a:fld>
            <a:endParaRPr lang="en-US" dirty="0"/>
          </a:p>
        </p:txBody>
      </p:sp>
      <p:sp>
        <p:nvSpPr>
          <p:cNvPr id="8" name="Footer Placeholder 7"/>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68338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DCAAB9C-80BF-814E-83CF-CD4FB0176102}" type="datetime1">
              <a:rPr lang="en-CA" smtClean="0"/>
              <a:t>2016-07-17</a:t>
            </a:fld>
            <a:endParaRPr lang="en-US" dirty="0"/>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722308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796B28-3AB9-E845-BF1A-588C5C0EE28D}" type="datetime1">
              <a:rPr lang="en-CA" smtClean="0"/>
              <a:t>2016-07-17</a:t>
            </a:fld>
            <a:endParaRPr lang="en-US" dirty="0"/>
          </a:p>
        </p:txBody>
      </p:sp>
      <p:sp>
        <p:nvSpPr>
          <p:cNvPr id="3" name="Footer Placeholder 2"/>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820388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D29208-AB36-C847-A2E9-FE3938E7B2ED}" type="datetime1">
              <a:rPr lang="en-CA" smtClean="0"/>
              <a:t>2016-07-17</a:t>
            </a:fld>
            <a:endParaRPr lang="en-US" dirty="0"/>
          </a:p>
        </p:txBody>
      </p:sp>
      <p:sp>
        <p:nvSpPr>
          <p:cNvPr id="6" name="Footer Placeholder 5"/>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33110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A0843B-465A-DA43-83A4-836996D11EC9}" type="datetime1">
              <a:rPr lang="en-CA" smtClean="0"/>
              <a:t>2016-07-17</a:t>
            </a:fld>
            <a:endParaRPr lang="en-US" dirty="0"/>
          </a:p>
        </p:txBody>
      </p:sp>
      <p:sp>
        <p:nvSpPr>
          <p:cNvPr id="6" name="Footer Placeholder 5"/>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6939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8C0BCF-C1F4-C645-A0C4-3E3087E6840B}" type="datetime1">
              <a:rPr lang="en-CA" smtClean="0"/>
              <a:t>2016-07-17</a:t>
            </a:fld>
            <a:endParaRPr lang="en-US" dirty="0"/>
          </a:p>
        </p:txBody>
      </p:sp>
      <p:sp>
        <p:nvSpPr>
          <p:cNvPr id="6" name="Footer Placeholder 5"/>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740759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86228C-7A0E-7F48-A2C2-B6A3AC901E2F}" type="datetime1">
              <a:rPr lang="en-CA" smtClean="0"/>
              <a:t>2016-07-17</a:t>
            </a:fld>
            <a:endParaRPr lang="en-US" dirty="0"/>
          </a:p>
        </p:txBody>
      </p:sp>
      <p:sp>
        <p:nvSpPr>
          <p:cNvPr id="5" name="Footer Placeholder 4"/>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12852288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4A15BF-330A-0647-A2B2-3E911456939E}" type="datetime1">
              <a:rPr lang="en-CA" smtClean="0"/>
              <a:t>2016-07-17</a:t>
            </a:fld>
            <a:endParaRPr lang="en-US" dirty="0"/>
          </a:p>
        </p:txBody>
      </p:sp>
      <p:sp>
        <p:nvSpPr>
          <p:cNvPr id="5" name="Footer Placeholder 4"/>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17893763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9DDD83-A424-A646-98C1-3BA25C0D8352}" type="datetime1">
              <a:rPr lang="en-CA" smtClean="0"/>
              <a:t>2016-07-17</a:t>
            </a:fld>
            <a:endParaRPr lang="en-US" dirty="0"/>
          </a:p>
        </p:txBody>
      </p:sp>
      <p:sp>
        <p:nvSpPr>
          <p:cNvPr id="5" name="Footer Placeholder 4"/>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5022786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FFC5FD-4364-8F48-8895-37664B4DE644}" type="datetime1">
              <a:rPr lang="en-CA" smtClean="0"/>
              <a:t>2016-07-17</a:t>
            </a:fld>
            <a:endParaRPr lang="en-US" dirty="0"/>
          </a:p>
        </p:txBody>
      </p:sp>
      <p:sp>
        <p:nvSpPr>
          <p:cNvPr id="5" name="Footer Placeholder 4"/>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1450573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462F0E-7F50-AA46-A36F-45F9BDD10415}" type="datetime1">
              <a:rPr lang="en-CA" smtClean="0"/>
              <a:t>2016-07-17</a:t>
            </a:fld>
            <a:endParaRPr lang="en-US" dirty="0"/>
          </a:p>
        </p:txBody>
      </p:sp>
      <p:sp>
        <p:nvSpPr>
          <p:cNvPr id="5" name="Footer Placeholder 4"/>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1037127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BA84ABB-4BD4-2040-8289-16887F129D42}" type="datetime1">
              <a:rPr lang="en-CA" smtClean="0"/>
              <a:t>2016-07-17</a:t>
            </a:fld>
            <a:endParaRPr lang="en-US" dirty="0"/>
          </a:p>
        </p:txBody>
      </p:sp>
      <p:sp>
        <p:nvSpPr>
          <p:cNvPr id="5" name="Footer Placeholder 4"/>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0349492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9C5A12-A3A6-2C4B-9653-2D6A3DB96AF3}" type="datetime1">
              <a:rPr lang="en-CA" smtClean="0"/>
              <a:t>2016-07-17</a:t>
            </a:fld>
            <a:endParaRPr lang="en-US" dirty="0"/>
          </a:p>
        </p:txBody>
      </p:sp>
      <p:sp>
        <p:nvSpPr>
          <p:cNvPr id="5" name="Footer Placeholder 4"/>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65488734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5B21646-2A5B-A040-A382-4712E09BF436}" type="datetime1">
              <a:rPr lang="en-CA" smtClean="0"/>
              <a:t>2016-07-17</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smtClean="0"/>
              <a:t>Not to be reproduced without permission </a:t>
            </a:r>
          </a:p>
          <a:p>
            <a:r>
              <a:rPr lang="en-US" smtClean="0"/>
              <a:t>Au &amp; Associates Education Solutions/Lindsay McWaters/July 2016</a:t>
            </a:r>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1544617505"/>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Lst>
  <p:hf sldNum="0" hd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4.png"/><Relationship Id="rId1" Type="http://schemas.microsoft.com/office/2007/relationships/media" Target="../media/media1.mp4"/><Relationship Id="rId2" Type="http://schemas.openxmlformats.org/officeDocument/2006/relationships/video" Target="../media/media1.mp4"/></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200400" y="914400"/>
            <a:ext cx="8574622" cy="3767667"/>
          </a:xfrm>
        </p:spPr>
        <p:txBody>
          <a:bodyPr>
            <a:normAutofit fontScale="90000"/>
          </a:bodyPr>
          <a:lstStyle/>
          <a:p>
            <a:r>
              <a:rPr lang="en-CA" sz="4400" dirty="0" smtClean="0"/>
              <a:t/>
            </a:r>
            <a:br>
              <a:rPr lang="en-CA" sz="4400" dirty="0" smtClean="0"/>
            </a:br>
            <a:r>
              <a:rPr lang="en-CA" sz="4400" dirty="0"/>
              <a:t/>
            </a:r>
            <a:br>
              <a:rPr lang="en-CA" sz="4400" dirty="0"/>
            </a:br>
            <a:r>
              <a:rPr lang="en-CA" sz="4000" i="1" dirty="0" smtClean="0"/>
              <a:t>“THE BEST THING SINCE SLICED BREAD”</a:t>
            </a:r>
            <a:r>
              <a:rPr lang="en-CA" sz="4400" dirty="0" smtClean="0"/>
              <a:t/>
            </a:r>
            <a:br>
              <a:rPr lang="en-CA" sz="4400" dirty="0" smtClean="0"/>
            </a:br>
            <a:r>
              <a:rPr lang="en-CA" sz="4400" dirty="0" smtClean="0"/>
              <a:t/>
            </a:r>
            <a:br>
              <a:rPr lang="en-CA" sz="4400" dirty="0" smtClean="0"/>
            </a:br>
            <a:r>
              <a:rPr lang="en-CA" sz="4400" dirty="0" smtClean="0"/>
              <a:t>Looking at School Systems, Current Methodologies, and Terminologies </a:t>
            </a:r>
            <a:br>
              <a:rPr lang="en-CA" sz="4400" dirty="0" smtClean="0"/>
            </a:br>
            <a:r>
              <a:rPr lang="en-CA" sz="4400" dirty="0" smtClean="0"/>
              <a:t>in Education </a:t>
            </a:r>
            <a:endParaRPr lang="en-CA" sz="4400" dirty="0"/>
          </a:p>
          <a:p>
            <a:endParaRPr lang="en-US" dirty="0"/>
          </a:p>
        </p:txBody>
      </p:sp>
      <p:sp>
        <p:nvSpPr>
          <p:cNvPr id="5" name="Subtitle 4"/>
          <p:cNvSpPr>
            <a:spLocks noGrp="1"/>
          </p:cNvSpPr>
          <p:nvPr>
            <p:ph type="subTitle" idx="1"/>
          </p:nvPr>
        </p:nvSpPr>
        <p:spPr>
          <a:xfrm>
            <a:off x="4648200" y="4876800"/>
            <a:ext cx="6987645" cy="1388534"/>
          </a:xfrm>
        </p:spPr>
        <p:txBody>
          <a:bodyPr/>
          <a:lstStyle/>
          <a:p>
            <a:r>
              <a:rPr lang="en-US" dirty="0" smtClean="0"/>
              <a:t>AU &amp; ASSOCIATES EDUCATION SOLUTIONS</a:t>
            </a:r>
          </a:p>
          <a:p>
            <a:r>
              <a:rPr lang="en-US" dirty="0" smtClean="0"/>
              <a:t>PRESENTED BY LINDSAY MCWATERS</a:t>
            </a:r>
            <a:endParaRPr lang="en-US" dirty="0"/>
          </a:p>
        </p:txBody>
      </p:sp>
    </p:spTree>
    <p:extLst>
      <p:ext uri="{BB962C8B-B14F-4D97-AF65-F5344CB8AC3E}">
        <p14:creationId xmlns:p14="http://schemas.microsoft.com/office/powerpoint/2010/main" val="20448977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“Teacher, Know Thy Learner!”</a:t>
            </a:r>
            <a:endParaRPr lang="en-US" dirty="0"/>
          </a:p>
        </p:txBody>
      </p:sp>
      <p:sp>
        <p:nvSpPr>
          <p:cNvPr id="3" name="Content Placeholder 2"/>
          <p:cNvSpPr>
            <a:spLocks noGrp="1"/>
          </p:cNvSpPr>
          <p:nvPr>
            <p:ph idx="1"/>
          </p:nvPr>
        </p:nvSpPr>
        <p:spPr>
          <a:xfrm>
            <a:off x="1484310" y="2057400"/>
            <a:ext cx="10018713" cy="4114799"/>
          </a:xfrm>
        </p:spPr>
        <p:txBody>
          <a:bodyPr/>
          <a:lstStyle/>
          <a:p>
            <a:r>
              <a:rPr lang="en-CA" dirty="0"/>
              <a:t>Learning Styles &amp; Multiple Intelligences</a:t>
            </a:r>
          </a:p>
          <a:p>
            <a:r>
              <a:rPr lang="en-CA" dirty="0" smtClean="0"/>
              <a:t>Perform Diagnostic </a:t>
            </a:r>
            <a:r>
              <a:rPr lang="en-CA" dirty="0"/>
              <a:t>Assessment</a:t>
            </a:r>
          </a:p>
          <a:p>
            <a:r>
              <a:rPr lang="en-CA" dirty="0" smtClean="0"/>
              <a:t>Activate prior learning</a:t>
            </a:r>
          </a:p>
          <a:p>
            <a:r>
              <a:rPr lang="en-CA" dirty="0" smtClean="0"/>
              <a:t>Special Needs, language acquisition</a:t>
            </a:r>
          </a:p>
          <a:p>
            <a:r>
              <a:rPr lang="en-CA" dirty="0" smtClean="0"/>
              <a:t>At-Risk factors</a:t>
            </a:r>
          </a:p>
          <a:p>
            <a:r>
              <a:rPr lang="en-CA" dirty="0" smtClean="0"/>
              <a:t>Build relationships</a:t>
            </a:r>
            <a:endParaRPr lang="en-CA" dirty="0"/>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Tree>
    <p:extLst>
      <p:ext uri="{BB962C8B-B14F-4D97-AF65-F5344CB8AC3E}">
        <p14:creationId xmlns:p14="http://schemas.microsoft.com/office/powerpoint/2010/main" val="236523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Okay</a:t>
            </a:r>
            <a:r>
              <a:rPr lang="is-IS" sz="5400" dirty="0" smtClean="0"/>
              <a:t>…got it...</a:t>
            </a:r>
            <a:endParaRPr lang="en-US" sz="5400" dirty="0"/>
          </a:p>
        </p:txBody>
      </p:sp>
      <p:sp>
        <p:nvSpPr>
          <p:cNvPr id="3" name="Content Placeholder 2"/>
          <p:cNvSpPr>
            <a:spLocks noGrp="1"/>
          </p:cNvSpPr>
          <p:nvPr>
            <p:ph idx="1"/>
          </p:nvPr>
        </p:nvSpPr>
        <p:spPr/>
        <p:txBody>
          <a:bodyPr/>
          <a:lstStyle/>
          <a:p>
            <a:pPr marL="0" indent="0" algn="ctr">
              <a:buNone/>
            </a:pPr>
            <a:r>
              <a:rPr lang="is-IS" sz="5400" dirty="0" smtClean="0"/>
              <a:t>now </a:t>
            </a:r>
            <a:r>
              <a:rPr lang="is-IS" sz="5400" dirty="0"/>
              <a:t>how do I teach </a:t>
            </a:r>
            <a:r>
              <a:rPr lang="is-IS" sz="5400" dirty="0" smtClean="0"/>
              <a:t>them all ?!?</a:t>
            </a:r>
            <a:endParaRPr lang="en-US" sz="5400" dirty="0"/>
          </a:p>
          <a:p>
            <a:endParaRPr lang="en-US" dirty="0"/>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Tree>
    <p:extLst>
      <p:ext uri="{BB962C8B-B14F-4D97-AF65-F5344CB8AC3E}">
        <p14:creationId xmlns:p14="http://schemas.microsoft.com/office/powerpoint/2010/main" val="2095572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Curriculum and Planning</a:t>
            </a:r>
            <a:endParaRPr lang="en-US" dirty="0"/>
          </a:p>
        </p:txBody>
      </p:sp>
      <p:sp>
        <p:nvSpPr>
          <p:cNvPr id="3" name="Content Placeholder 2"/>
          <p:cNvSpPr>
            <a:spLocks noGrp="1"/>
          </p:cNvSpPr>
          <p:nvPr>
            <p:ph idx="1"/>
          </p:nvPr>
        </p:nvSpPr>
        <p:spPr>
          <a:xfrm>
            <a:off x="1484310" y="2666999"/>
            <a:ext cx="10018713" cy="2819401"/>
          </a:xfrm>
        </p:spPr>
        <p:txBody>
          <a:bodyPr>
            <a:normAutofit/>
          </a:bodyPr>
          <a:lstStyle/>
          <a:p>
            <a:pPr fontAlgn="base"/>
            <a:r>
              <a:rPr lang="en-US" dirty="0"/>
              <a:t>Backwards Design</a:t>
            </a:r>
          </a:p>
          <a:p>
            <a:pPr fontAlgn="base"/>
            <a:r>
              <a:rPr lang="en-US" dirty="0"/>
              <a:t>Bloom’s Taxonomy</a:t>
            </a:r>
          </a:p>
          <a:p>
            <a:pPr fontAlgn="base"/>
            <a:r>
              <a:rPr lang="en-US" dirty="0"/>
              <a:t>Critical Thinking</a:t>
            </a:r>
          </a:p>
          <a:p>
            <a:pPr fontAlgn="base"/>
            <a:r>
              <a:rPr lang="en-US" dirty="0"/>
              <a:t>Professional Learning Community</a:t>
            </a:r>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Tree>
    <p:extLst>
      <p:ext uri="{BB962C8B-B14F-4D97-AF65-F5344CB8AC3E}">
        <p14:creationId xmlns:p14="http://schemas.microsoft.com/office/powerpoint/2010/main" val="19759603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Backwards Design</a:t>
            </a:r>
            <a:endParaRPr lang="en-US" dirty="0"/>
          </a:p>
        </p:txBody>
      </p:sp>
      <p:sp>
        <p:nvSpPr>
          <p:cNvPr id="3" name="Content Placeholder 2"/>
          <p:cNvSpPr>
            <a:spLocks noGrp="1"/>
          </p:cNvSpPr>
          <p:nvPr>
            <p:ph idx="1"/>
          </p:nvPr>
        </p:nvSpPr>
        <p:spPr/>
        <p:txBody>
          <a:bodyPr/>
          <a:lstStyle/>
          <a:p>
            <a:r>
              <a:rPr lang="en-US" dirty="0"/>
              <a:t>To begin with the end in mind means to start with a clear understanding of your destination. It means to know where you're going so that you better understand where you are now so that the steps you take are always in the right direction. </a:t>
            </a:r>
          </a:p>
          <a:p>
            <a:r>
              <a:rPr lang="en-US" dirty="0"/>
              <a:t>—Stephen R. Covey, The Seven Habits of Highly Effective People </a:t>
            </a:r>
          </a:p>
          <a:p>
            <a:endParaRPr lang="en-US" dirty="0"/>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Tree>
    <p:extLst>
      <p:ext uri="{BB962C8B-B14F-4D97-AF65-F5344CB8AC3E}">
        <p14:creationId xmlns:p14="http://schemas.microsoft.com/office/powerpoint/2010/main" val="1967915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66548"/>
            <a:ext cx="9601200" cy="6562852"/>
          </a:xfrm>
          <a:prstGeom prst="rect">
            <a:avLst/>
          </a:prstGeom>
        </p:spPr>
      </p:pic>
    </p:spTree>
    <p:extLst>
      <p:ext uri="{BB962C8B-B14F-4D97-AF65-F5344CB8AC3E}">
        <p14:creationId xmlns:p14="http://schemas.microsoft.com/office/powerpoint/2010/main" val="884342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I Use Bloom’s Taxonomy?</a:t>
            </a:r>
            <a:br>
              <a:rPr lang="en-US" dirty="0" smtClean="0"/>
            </a:br>
            <a:endParaRPr lang="en-US" dirty="0"/>
          </a:p>
        </p:txBody>
      </p:sp>
      <p:sp>
        <p:nvSpPr>
          <p:cNvPr id="3" name="Content Placeholder 2"/>
          <p:cNvSpPr>
            <a:spLocks noGrp="1"/>
          </p:cNvSpPr>
          <p:nvPr>
            <p:ph idx="1"/>
          </p:nvPr>
        </p:nvSpPr>
        <p:spPr>
          <a:xfrm>
            <a:off x="1484310" y="2438399"/>
            <a:ext cx="10018713" cy="3048001"/>
          </a:xfrm>
        </p:spPr>
        <p:txBody>
          <a:bodyPr>
            <a:normAutofit/>
          </a:bodyPr>
          <a:lstStyle/>
          <a:p>
            <a:r>
              <a:rPr lang="en-US" sz="2800" dirty="0"/>
              <a:t>O</a:t>
            </a:r>
            <a:r>
              <a:rPr lang="en-US" sz="2800" dirty="0" smtClean="0"/>
              <a:t>rganize </a:t>
            </a:r>
            <a:r>
              <a:rPr lang="en-US" sz="2800" dirty="0"/>
              <a:t>objectives</a:t>
            </a:r>
          </a:p>
          <a:p>
            <a:r>
              <a:rPr lang="en-US" sz="2800" dirty="0" smtClean="0"/>
              <a:t>Create good questions</a:t>
            </a:r>
          </a:p>
          <a:p>
            <a:r>
              <a:rPr lang="en-US" sz="2800" dirty="0"/>
              <a:t>D</a:t>
            </a:r>
            <a:r>
              <a:rPr lang="en-US" sz="2800" dirty="0" smtClean="0"/>
              <a:t>esign </a:t>
            </a:r>
            <a:r>
              <a:rPr lang="en-US" sz="2800" dirty="0" smtClean="0"/>
              <a:t>rich tasks</a:t>
            </a:r>
          </a:p>
          <a:p>
            <a:r>
              <a:rPr lang="en-US" sz="2800" dirty="0"/>
              <a:t>G</a:t>
            </a:r>
            <a:r>
              <a:rPr lang="en-US" sz="2800" dirty="0" smtClean="0"/>
              <a:t>et </a:t>
            </a:r>
            <a:r>
              <a:rPr lang="en-US" sz="2800" dirty="0" smtClean="0"/>
              <a:t>students thinking, doing, and caring</a:t>
            </a:r>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Tree>
    <p:extLst>
      <p:ext uri="{BB962C8B-B14F-4D97-AF65-F5344CB8AC3E}">
        <p14:creationId xmlns:p14="http://schemas.microsoft.com/office/powerpoint/2010/main" val="1651241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3801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Thinking</a:t>
            </a:r>
            <a:endParaRPr lang="en-US" dirty="0"/>
          </a:p>
        </p:txBody>
      </p:sp>
      <p:sp>
        <p:nvSpPr>
          <p:cNvPr id="3" name="Content Placeholder 2"/>
          <p:cNvSpPr>
            <a:spLocks noGrp="1"/>
          </p:cNvSpPr>
          <p:nvPr>
            <p:ph idx="1"/>
          </p:nvPr>
        </p:nvSpPr>
        <p:spPr/>
        <p:txBody>
          <a:bodyPr/>
          <a:lstStyle/>
          <a:p>
            <a:r>
              <a:rPr lang="en-US" dirty="0" smtClean="0"/>
              <a:t>What is it?</a:t>
            </a:r>
          </a:p>
          <a:p>
            <a:r>
              <a:rPr lang="en-US" dirty="0" smtClean="0"/>
              <a:t>Why is it important?</a:t>
            </a:r>
          </a:p>
          <a:p>
            <a:r>
              <a:rPr lang="en-US" dirty="0" smtClean="0"/>
              <a:t>How do I use this approach? </a:t>
            </a:r>
            <a:endParaRPr lang="en-US" dirty="0"/>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Tree>
    <p:extLst>
      <p:ext uri="{BB962C8B-B14F-4D97-AF65-F5344CB8AC3E}">
        <p14:creationId xmlns:p14="http://schemas.microsoft.com/office/powerpoint/2010/main" val="2064309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Thinking</a:t>
            </a:r>
            <a:endParaRPr lang="en-US" dirty="0"/>
          </a:p>
        </p:txBody>
      </p:sp>
      <p:sp>
        <p:nvSpPr>
          <p:cNvPr id="3" name="Content Placeholder 2"/>
          <p:cNvSpPr>
            <a:spLocks noGrp="1"/>
          </p:cNvSpPr>
          <p:nvPr>
            <p:ph idx="1"/>
          </p:nvPr>
        </p:nvSpPr>
        <p:spPr/>
        <p:txBody>
          <a:bodyPr/>
          <a:lstStyle/>
          <a:p>
            <a:pPr marL="0" indent="0" algn="ctr">
              <a:buNone/>
            </a:pPr>
            <a:r>
              <a:rPr lang="en-US" dirty="0" smtClean="0"/>
              <a:t>Let’s get our students thinking! </a:t>
            </a:r>
          </a:p>
          <a:p>
            <a:pPr algn="ctr"/>
            <a:endParaRPr lang="en-US" dirty="0"/>
          </a:p>
          <a:p>
            <a:pPr algn="ctr"/>
            <a:r>
              <a:rPr lang="en-US" dirty="0" smtClean="0"/>
              <a:t>GGN Clip</a:t>
            </a:r>
            <a:endParaRPr lang="en-US" dirty="0"/>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pic>
        <p:nvPicPr>
          <p:cNvPr id="5" name="Garfield video - for bread part 2 cop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032000" y="381000"/>
            <a:ext cx="8128000" cy="6096000"/>
          </a:xfrm>
          <a:prstGeom prst="rect">
            <a:avLst/>
          </a:prstGeom>
        </p:spPr>
      </p:pic>
    </p:spTree>
    <p:extLst>
      <p:ext uri="{BB962C8B-B14F-4D97-AF65-F5344CB8AC3E}">
        <p14:creationId xmlns:p14="http://schemas.microsoft.com/office/powerpoint/2010/main" val="10463324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Professional Learning Communities</a:t>
            </a:r>
            <a:endParaRPr lang="en-US" dirty="0"/>
          </a:p>
        </p:txBody>
      </p:sp>
      <p:sp>
        <p:nvSpPr>
          <p:cNvPr id="3" name="Content Placeholder 2"/>
          <p:cNvSpPr>
            <a:spLocks noGrp="1"/>
          </p:cNvSpPr>
          <p:nvPr>
            <p:ph idx="1"/>
          </p:nvPr>
        </p:nvSpPr>
        <p:spPr>
          <a:xfrm>
            <a:off x="1484310" y="2133600"/>
            <a:ext cx="10018713" cy="3657600"/>
          </a:xfrm>
        </p:spPr>
        <p:txBody>
          <a:bodyPr/>
          <a:lstStyle/>
          <a:p>
            <a:r>
              <a:rPr lang="en-US" dirty="0" smtClean="0"/>
              <a:t>Work with other teachers</a:t>
            </a:r>
          </a:p>
          <a:p>
            <a:r>
              <a:rPr lang="en-US" dirty="0" smtClean="0"/>
              <a:t>You have hundreds of experts, mentors, and teachers in your school!</a:t>
            </a:r>
          </a:p>
          <a:p>
            <a:r>
              <a:rPr lang="en-US" dirty="0" smtClean="0"/>
              <a:t>Create goals, tasks, and assessments together</a:t>
            </a:r>
          </a:p>
          <a:p>
            <a:r>
              <a:rPr lang="en-US" dirty="0" smtClean="0"/>
              <a:t>Mark tests, quizzes, and projects together</a:t>
            </a:r>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Tree>
    <p:extLst>
      <p:ext uri="{BB962C8B-B14F-4D97-AF65-F5344CB8AC3E}">
        <p14:creationId xmlns:p14="http://schemas.microsoft.com/office/powerpoint/2010/main" val="27968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PLC – Guiding Questions</a:t>
            </a:r>
            <a:endParaRPr lang="en-US" dirty="0"/>
          </a:p>
        </p:txBody>
      </p:sp>
      <p:sp>
        <p:nvSpPr>
          <p:cNvPr id="3" name="Content Placeholder 2"/>
          <p:cNvSpPr>
            <a:spLocks noGrp="1"/>
          </p:cNvSpPr>
          <p:nvPr>
            <p:ph idx="1"/>
          </p:nvPr>
        </p:nvSpPr>
        <p:spPr>
          <a:xfrm>
            <a:off x="1484310" y="2666999"/>
            <a:ext cx="10018713" cy="3048001"/>
          </a:xfrm>
        </p:spPr>
        <p:txBody>
          <a:bodyPr/>
          <a:lstStyle/>
          <a:p>
            <a:r>
              <a:rPr lang="en-US" b="1" dirty="0" smtClean="0"/>
              <a:t>What do we want students to learn?</a:t>
            </a:r>
          </a:p>
          <a:p>
            <a:r>
              <a:rPr lang="en-US" b="1" dirty="0" smtClean="0"/>
              <a:t>How will we know when they have learned it? </a:t>
            </a:r>
          </a:p>
          <a:p>
            <a:r>
              <a:rPr lang="en-US" b="1" dirty="0" smtClean="0"/>
              <a:t>How will we respond if some don’t learn it ?</a:t>
            </a:r>
          </a:p>
          <a:p>
            <a:r>
              <a:rPr lang="en-US" b="1" dirty="0" smtClean="0"/>
              <a:t>How will we respond if some already know it? </a:t>
            </a:r>
            <a:endParaRPr lang="en-US" b="1" dirty="0"/>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Tree>
    <p:extLst>
      <p:ext uri="{BB962C8B-B14F-4D97-AF65-F5344CB8AC3E}">
        <p14:creationId xmlns:p14="http://schemas.microsoft.com/office/powerpoint/2010/main" val="862932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Content Placeholder 2"/>
          <p:cNvSpPr>
            <a:spLocks noGrp="1"/>
          </p:cNvSpPr>
          <p:nvPr>
            <p:ph idx="1"/>
          </p:nvPr>
        </p:nvSpPr>
        <p:spPr/>
        <p:txBody>
          <a:bodyPr/>
          <a:lstStyle/>
          <a:p>
            <a:r>
              <a:rPr lang="en-US" dirty="0" smtClean="0"/>
              <a:t>Instructional Strategies</a:t>
            </a:r>
          </a:p>
          <a:p>
            <a:r>
              <a:rPr lang="en-US" dirty="0" smtClean="0"/>
              <a:t>Classroom Structures</a:t>
            </a:r>
          </a:p>
          <a:p>
            <a:r>
              <a:rPr lang="en-US" dirty="0" smtClean="0"/>
              <a:t>Instructional Tools</a:t>
            </a:r>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Tree>
    <p:extLst>
      <p:ext uri="{BB962C8B-B14F-4D97-AF65-F5344CB8AC3E}">
        <p14:creationId xmlns:p14="http://schemas.microsoft.com/office/powerpoint/2010/main" val="17571596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Instructional Strategies</a:t>
            </a:r>
            <a:endParaRPr lang="en-US" dirty="0"/>
          </a:p>
        </p:txBody>
      </p:sp>
      <p:sp>
        <p:nvSpPr>
          <p:cNvPr id="3" name="Content Placeholder 2"/>
          <p:cNvSpPr>
            <a:spLocks noGrp="1"/>
          </p:cNvSpPr>
          <p:nvPr>
            <p:ph idx="1"/>
          </p:nvPr>
        </p:nvSpPr>
        <p:spPr/>
        <p:txBody>
          <a:bodyPr>
            <a:normAutofit/>
          </a:bodyPr>
          <a:lstStyle/>
          <a:p>
            <a:r>
              <a:rPr lang="en-CA" dirty="0" smtClean="0"/>
              <a:t>Direct vs. Indirect Instruction</a:t>
            </a:r>
            <a:endParaRPr lang="en-CA" dirty="0"/>
          </a:p>
          <a:p>
            <a:r>
              <a:rPr lang="en-CA" dirty="0"/>
              <a:t>Scaffolding</a:t>
            </a:r>
          </a:p>
          <a:p>
            <a:r>
              <a:rPr lang="en-CA" dirty="0"/>
              <a:t>Gradual Release of Responsibility Model</a:t>
            </a:r>
          </a:p>
          <a:p>
            <a:r>
              <a:rPr lang="en-CA" dirty="0" smtClean="0"/>
              <a:t>Differentiated Instruction &amp; Assessment</a:t>
            </a:r>
          </a:p>
          <a:p>
            <a:r>
              <a:rPr lang="en-CA" dirty="0" smtClean="0"/>
              <a:t>Evidence-Based Instructional Strategies</a:t>
            </a:r>
            <a:endParaRPr lang="en-CA" dirty="0"/>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Tree>
    <p:extLst>
      <p:ext uri="{BB962C8B-B14F-4D97-AF65-F5344CB8AC3E}">
        <p14:creationId xmlns:p14="http://schemas.microsoft.com/office/powerpoint/2010/main" val="3826977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Classroom Structures</a:t>
            </a:r>
            <a:endParaRPr lang="en-US" dirty="0"/>
          </a:p>
        </p:txBody>
      </p:sp>
      <p:sp>
        <p:nvSpPr>
          <p:cNvPr id="3" name="Content Placeholder 2"/>
          <p:cNvSpPr>
            <a:spLocks noGrp="1"/>
          </p:cNvSpPr>
          <p:nvPr>
            <p:ph idx="1"/>
          </p:nvPr>
        </p:nvSpPr>
        <p:spPr/>
        <p:txBody>
          <a:bodyPr>
            <a:normAutofit fontScale="92500" lnSpcReduction="10000"/>
          </a:bodyPr>
          <a:lstStyle/>
          <a:p>
            <a:r>
              <a:rPr lang="en-CA" dirty="0" smtClean="0"/>
              <a:t>Interactive Instruction</a:t>
            </a:r>
          </a:p>
          <a:p>
            <a:r>
              <a:rPr lang="en-CA" dirty="0" smtClean="0"/>
              <a:t>Learning Centres</a:t>
            </a:r>
            <a:endParaRPr lang="en-CA" dirty="0"/>
          </a:p>
          <a:p>
            <a:r>
              <a:rPr lang="en-CA" dirty="0" smtClean="0"/>
              <a:t>Experiential Learning</a:t>
            </a:r>
            <a:endParaRPr lang="en-CA" dirty="0"/>
          </a:p>
          <a:p>
            <a:r>
              <a:rPr lang="en-CA" dirty="0" smtClean="0"/>
              <a:t>Cooperative Learning</a:t>
            </a:r>
            <a:endParaRPr lang="en-CA" dirty="0"/>
          </a:p>
          <a:p>
            <a:r>
              <a:rPr lang="en-CA" dirty="0" smtClean="0"/>
              <a:t>Independent Study</a:t>
            </a:r>
            <a:endParaRPr lang="en-CA" dirty="0"/>
          </a:p>
          <a:p>
            <a:r>
              <a:rPr lang="en-CA" dirty="0" smtClean="0"/>
              <a:t>Flipped Classroom</a:t>
            </a:r>
            <a:endParaRPr lang="en-CA" dirty="0"/>
          </a:p>
          <a:p>
            <a:r>
              <a:rPr lang="en-CA" dirty="0" smtClean="0"/>
              <a:t>Blended Learning vs. e-learning</a:t>
            </a:r>
            <a:endParaRPr lang="en-US" dirty="0"/>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Tree>
    <p:extLst>
      <p:ext uri="{BB962C8B-B14F-4D97-AF65-F5344CB8AC3E}">
        <p14:creationId xmlns:p14="http://schemas.microsoft.com/office/powerpoint/2010/main" val="13034557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Instructional Tools</a:t>
            </a:r>
            <a:endParaRPr lang="en-US" dirty="0"/>
          </a:p>
        </p:txBody>
      </p:sp>
      <p:sp>
        <p:nvSpPr>
          <p:cNvPr id="3" name="Content Placeholder 2"/>
          <p:cNvSpPr>
            <a:spLocks noGrp="1"/>
          </p:cNvSpPr>
          <p:nvPr>
            <p:ph idx="1"/>
          </p:nvPr>
        </p:nvSpPr>
        <p:spPr>
          <a:xfrm>
            <a:off x="1484310" y="1981201"/>
            <a:ext cx="10018713" cy="3810000"/>
          </a:xfrm>
        </p:spPr>
        <p:txBody>
          <a:bodyPr>
            <a:normAutofit/>
          </a:bodyPr>
          <a:lstStyle/>
          <a:p>
            <a:pPr fontAlgn="base"/>
            <a:r>
              <a:rPr lang="en-US" dirty="0" smtClean="0"/>
              <a:t>Smart Boards</a:t>
            </a:r>
            <a:endParaRPr lang="en-US" dirty="0"/>
          </a:p>
          <a:p>
            <a:pPr fontAlgn="base"/>
            <a:r>
              <a:rPr lang="en-US" dirty="0" smtClean="0"/>
              <a:t>Smartphones</a:t>
            </a:r>
          </a:p>
          <a:p>
            <a:pPr fontAlgn="base"/>
            <a:r>
              <a:rPr lang="en-US" dirty="0" smtClean="0"/>
              <a:t>Clickers</a:t>
            </a:r>
            <a:endParaRPr lang="en-US" dirty="0"/>
          </a:p>
          <a:p>
            <a:pPr fontAlgn="base"/>
            <a:r>
              <a:rPr lang="en-US" dirty="0" smtClean="0"/>
              <a:t>Computers</a:t>
            </a:r>
            <a:endParaRPr lang="en-US" dirty="0"/>
          </a:p>
          <a:p>
            <a:pPr fontAlgn="base"/>
            <a:r>
              <a:rPr lang="en-US" dirty="0"/>
              <a:t>Anchor Charts</a:t>
            </a:r>
          </a:p>
          <a:p>
            <a:pPr fontAlgn="base"/>
            <a:r>
              <a:rPr lang="en-US" dirty="0"/>
              <a:t>Graphic </a:t>
            </a:r>
            <a:r>
              <a:rPr lang="en-US" dirty="0" smtClean="0"/>
              <a:t>Organizers, Concept Maps</a:t>
            </a:r>
          </a:p>
          <a:p>
            <a:pPr fontAlgn="base"/>
            <a:r>
              <a:rPr lang="en-US" dirty="0" smtClean="0"/>
              <a:t>Three Part Lessons  (Minds On, Action, Consolidation)</a:t>
            </a: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CA" dirty="0"/>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Tree>
    <p:extLst>
      <p:ext uri="{BB962C8B-B14F-4D97-AF65-F5344CB8AC3E}">
        <p14:creationId xmlns:p14="http://schemas.microsoft.com/office/powerpoint/2010/main" val="20844209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&amp; Evaluation</a:t>
            </a:r>
            <a:endParaRPr lang="en-US" dirty="0"/>
          </a:p>
        </p:txBody>
      </p:sp>
      <p:sp>
        <p:nvSpPr>
          <p:cNvPr id="3" name="Content Placeholder 2"/>
          <p:cNvSpPr>
            <a:spLocks noGrp="1"/>
          </p:cNvSpPr>
          <p:nvPr>
            <p:ph idx="1"/>
          </p:nvPr>
        </p:nvSpPr>
        <p:spPr>
          <a:xfrm>
            <a:off x="1484310" y="2590799"/>
            <a:ext cx="10018713" cy="3200401"/>
          </a:xfrm>
        </p:spPr>
        <p:txBody>
          <a:bodyPr/>
          <a:lstStyle/>
          <a:p>
            <a:pPr fontAlgn="base"/>
            <a:r>
              <a:rPr lang="en-US" dirty="0" smtClean="0"/>
              <a:t>Success </a:t>
            </a:r>
            <a:r>
              <a:rPr lang="en-US" dirty="0" smtClean="0"/>
              <a:t>Criteria: Teacher Created or Co-Created?</a:t>
            </a:r>
            <a:endParaRPr lang="en-US" dirty="0"/>
          </a:p>
          <a:p>
            <a:pPr fontAlgn="base"/>
            <a:r>
              <a:rPr lang="en-US" dirty="0" smtClean="0"/>
              <a:t>Assessment </a:t>
            </a:r>
            <a:r>
              <a:rPr lang="en-US" dirty="0"/>
              <a:t>of, as, and for learning</a:t>
            </a:r>
          </a:p>
          <a:p>
            <a:pPr fontAlgn="base"/>
            <a:r>
              <a:rPr lang="en-US" dirty="0" smtClean="0"/>
              <a:t>Descriptive </a:t>
            </a:r>
            <a:r>
              <a:rPr lang="en-US" dirty="0"/>
              <a:t>Feedback</a:t>
            </a:r>
          </a:p>
          <a:p>
            <a:pPr fontAlgn="base"/>
            <a:r>
              <a:rPr lang="en-US" dirty="0"/>
              <a:t>Formative vs. Summative </a:t>
            </a:r>
            <a:r>
              <a:rPr lang="en-US" dirty="0" smtClean="0"/>
              <a:t>Assessment</a:t>
            </a:r>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Tree>
    <p:extLst>
      <p:ext uri="{BB962C8B-B14F-4D97-AF65-F5344CB8AC3E}">
        <p14:creationId xmlns:p14="http://schemas.microsoft.com/office/powerpoint/2010/main" val="16080697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381000"/>
            <a:ext cx="10018713" cy="1371601"/>
          </a:xfrm>
        </p:spPr>
        <p:txBody>
          <a:bodyPr>
            <a:normAutofit/>
          </a:bodyPr>
          <a:lstStyle/>
          <a:p>
            <a:r>
              <a:rPr lang="en-US" dirty="0" smtClean="0"/>
              <a:t/>
            </a:r>
            <a:br>
              <a:rPr lang="en-US" dirty="0" smtClean="0"/>
            </a:br>
            <a:r>
              <a:rPr lang="en-US" dirty="0" smtClean="0"/>
              <a:t>Success Criteria</a:t>
            </a:r>
            <a:endParaRPr lang="en-US" dirty="0"/>
          </a:p>
        </p:txBody>
      </p:sp>
      <p:sp>
        <p:nvSpPr>
          <p:cNvPr id="3" name="Content Placeholder 2"/>
          <p:cNvSpPr>
            <a:spLocks noGrp="1"/>
          </p:cNvSpPr>
          <p:nvPr>
            <p:ph idx="1"/>
          </p:nvPr>
        </p:nvSpPr>
        <p:spPr/>
        <p:txBody>
          <a:bodyPr/>
          <a:lstStyle/>
          <a:p>
            <a:r>
              <a:rPr lang="en-US" dirty="0" smtClean="0"/>
              <a:t>What is it? </a:t>
            </a:r>
          </a:p>
          <a:p>
            <a:r>
              <a:rPr lang="en-US" dirty="0" smtClean="0"/>
              <a:t>How do we do it? </a:t>
            </a:r>
            <a:endParaRPr lang="en-US" dirty="0"/>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Tree>
    <p:extLst>
      <p:ext uri="{BB962C8B-B14F-4D97-AF65-F5344CB8AC3E}">
        <p14:creationId xmlns:p14="http://schemas.microsoft.com/office/powerpoint/2010/main" val="1050307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a:t>
            </a:r>
            <a:endParaRPr lang="en-US" dirty="0"/>
          </a:p>
        </p:txBody>
      </p:sp>
      <p:sp>
        <p:nvSpPr>
          <p:cNvPr id="3" name="Content Placeholder 2"/>
          <p:cNvSpPr>
            <a:spLocks noGrp="1"/>
          </p:cNvSpPr>
          <p:nvPr>
            <p:ph idx="1"/>
          </p:nvPr>
        </p:nvSpPr>
        <p:spPr/>
        <p:txBody>
          <a:bodyPr numCol="2">
            <a:normAutofit/>
          </a:bodyPr>
          <a:lstStyle/>
          <a:p>
            <a:pPr marL="0" indent="0">
              <a:buNone/>
            </a:pPr>
            <a:r>
              <a:rPr lang="en-US" sz="3200" dirty="0"/>
              <a:t>FOR Learning </a:t>
            </a:r>
            <a:endParaRPr lang="en-US" sz="3200" dirty="0" smtClean="0"/>
          </a:p>
          <a:p>
            <a:pPr marL="0" indent="0">
              <a:buNone/>
            </a:pPr>
            <a:r>
              <a:rPr lang="en-US" sz="3200" dirty="0" smtClean="0"/>
              <a:t>AS Learning </a:t>
            </a:r>
          </a:p>
          <a:p>
            <a:pPr marL="0" indent="0">
              <a:buNone/>
            </a:pPr>
            <a:r>
              <a:rPr lang="en-US" sz="3200" dirty="0" smtClean="0"/>
              <a:t>OF Learning</a:t>
            </a:r>
          </a:p>
          <a:p>
            <a:pPr marL="0" indent="0">
              <a:buNone/>
            </a:pPr>
            <a:endParaRPr lang="en-US" sz="3200" dirty="0" smtClean="0"/>
          </a:p>
          <a:p>
            <a:pPr marL="0" indent="0">
              <a:buNone/>
            </a:pPr>
            <a:r>
              <a:rPr lang="en-US" sz="3200" dirty="0" smtClean="0"/>
              <a:t>= Diagnostic</a:t>
            </a:r>
            <a:endParaRPr lang="en-US" sz="3200" dirty="0" smtClean="0"/>
          </a:p>
          <a:p>
            <a:pPr marL="0" indent="0">
              <a:buNone/>
            </a:pPr>
            <a:r>
              <a:rPr lang="en-US" sz="3200" dirty="0" smtClean="0"/>
              <a:t>= Formative</a:t>
            </a:r>
            <a:endParaRPr lang="en-US" sz="3200" dirty="0" smtClean="0"/>
          </a:p>
          <a:p>
            <a:pPr marL="0" indent="0">
              <a:buNone/>
            </a:pPr>
            <a:r>
              <a:rPr lang="en-US" sz="3200" dirty="0" smtClean="0"/>
              <a:t>= </a:t>
            </a:r>
            <a:r>
              <a:rPr lang="en-US" sz="3200" dirty="0" smtClean="0"/>
              <a:t>Summative</a:t>
            </a:r>
            <a:endParaRPr lang="en-US" sz="3200" dirty="0" smtClean="0"/>
          </a:p>
          <a:p>
            <a:endParaRPr lang="en-US" dirty="0"/>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Tree>
    <p:extLst>
      <p:ext uri="{BB962C8B-B14F-4D97-AF65-F5344CB8AC3E}">
        <p14:creationId xmlns:p14="http://schemas.microsoft.com/office/powerpoint/2010/main" val="1441212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Feedback</a:t>
            </a:r>
            <a:endParaRPr lang="en-US" dirty="0"/>
          </a:p>
        </p:txBody>
      </p:sp>
      <p:sp>
        <p:nvSpPr>
          <p:cNvPr id="3" name="Content Placeholder 2"/>
          <p:cNvSpPr>
            <a:spLocks noGrp="1"/>
          </p:cNvSpPr>
          <p:nvPr>
            <p:ph idx="1"/>
          </p:nvPr>
        </p:nvSpPr>
        <p:spPr/>
        <p:txBody>
          <a:bodyPr>
            <a:normAutofit/>
          </a:bodyPr>
          <a:lstStyle/>
          <a:p>
            <a:pPr marL="0" indent="0" algn="ctr">
              <a:buNone/>
            </a:pPr>
            <a:r>
              <a:rPr lang="en-US" sz="4000" dirty="0" smtClean="0"/>
              <a:t>information </a:t>
            </a:r>
            <a:r>
              <a:rPr lang="en-US" sz="4000" dirty="0"/>
              <a:t>about how we are doing in our efforts to reach a </a:t>
            </a:r>
            <a:r>
              <a:rPr lang="en-US" sz="4000" dirty="0" smtClean="0"/>
              <a:t>goal</a:t>
            </a:r>
            <a:endParaRPr lang="en-US" sz="4000" dirty="0"/>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Tree>
    <p:extLst>
      <p:ext uri="{BB962C8B-B14F-4D97-AF65-F5344CB8AC3E}">
        <p14:creationId xmlns:p14="http://schemas.microsoft.com/office/powerpoint/2010/main" val="2453349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 Feedback is NOT:</a:t>
            </a:r>
            <a:endParaRPr lang="en-US" dirty="0"/>
          </a:p>
        </p:txBody>
      </p:sp>
      <p:sp>
        <p:nvSpPr>
          <p:cNvPr id="3" name="Content Placeholder 2"/>
          <p:cNvSpPr>
            <a:spLocks noGrp="1"/>
          </p:cNvSpPr>
          <p:nvPr>
            <p:ph idx="1"/>
          </p:nvPr>
        </p:nvSpPr>
        <p:spPr/>
        <p:txBody>
          <a:bodyPr/>
          <a:lstStyle/>
          <a:p>
            <a:r>
              <a:rPr lang="en-US" dirty="0" smtClean="0"/>
              <a:t>Praise</a:t>
            </a:r>
          </a:p>
          <a:p>
            <a:r>
              <a:rPr lang="en-US" dirty="0" smtClean="0"/>
              <a:t>Advice</a:t>
            </a:r>
          </a:p>
          <a:p>
            <a:r>
              <a:rPr lang="en-US" dirty="0" smtClean="0"/>
              <a:t>A letter or a number</a:t>
            </a:r>
          </a:p>
          <a:p>
            <a:r>
              <a:rPr lang="en-US" dirty="0" smtClean="0"/>
              <a:t>A check mark</a:t>
            </a:r>
          </a:p>
          <a:p>
            <a:r>
              <a:rPr lang="en-US" dirty="0" smtClean="0"/>
              <a:t>Evaluative</a:t>
            </a:r>
          </a:p>
          <a:p>
            <a:endParaRPr lang="en-US" dirty="0"/>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Tree>
    <p:extLst>
      <p:ext uri="{BB962C8B-B14F-4D97-AF65-F5344CB8AC3E}">
        <p14:creationId xmlns:p14="http://schemas.microsoft.com/office/powerpoint/2010/main" val="471220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 Feedback is:</a:t>
            </a:r>
            <a:endParaRPr lang="en-US" dirty="0"/>
          </a:p>
        </p:txBody>
      </p:sp>
      <p:sp>
        <p:nvSpPr>
          <p:cNvPr id="3" name="Content Placeholder 2"/>
          <p:cNvSpPr>
            <a:spLocks noGrp="1"/>
          </p:cNvSpPr>
          <p:nvPr>
            <p:ph idx="1"/>
          </p:nvPr>
        </p:nvSpPr>
        <p:spPr>
          <a:xfrm>
            <a:off x="1484310" y="1905001"/>
            <a:ext cx="10018713" cy="3886200"/>
          </a:xfrm>
        </p:spPr>
        <p:txBody>
          <a:bodyPr>
            <a:normAutofit/>
          </a:bodyPr>
          <a:lstStyle/>
          <a:p>
            <a:r>
              <a:rPr lang="en-US" dirty="0" smtClean="0"/>
              <a:t>Connected to the learning goal</a:t>
            </a:r>
          </a:p>
          <a:p>
            <a:r>
              <a:rPr lang="en-US" dirty="0" smtClean="0"/>
              <a:t>Clear and </a:t>
            </a:r>
            <a:r>
              <a:rPr lang="en-US" dirty="0"/>
              <a:t>S</a:t>
            </a:r>
            <a:r>
              <a:rPr lang="en-US" dirty="0" smtClean="0"/>
              <a:t>pecific</a:t>
            </a:r>
          </a:p>
          <a:p>
            <a:r>
              <a:rPr lang="en-US" dirty="0" smtClean="0"/>
              <a:t>Meaningful</a:t>
            </a:r>
          </a:p>
          <a:p>
            <a:r>
              <a:rPr lang="en-US" dirty="0" smtClean="0"/>
              <a:t>Achievable</a:t>
            </a:r>
          </a:p>
          <a:p>
            <a:r>
              <a:rPr lang="en-US" dirty="0" smtClean="0"/>
              <a:t>Timely</a:t>
            </a:r>
          </a:p>
          <a:p>
            <a:r>
              <a:rPr lang="en-US" dirty="0" smtClean="0"/>
              <a:t>Ongoing, consistent</a:t>
            </a:r>
          </a:p>
          <a:p>
            <a:r>
              <a:rPr lang="en-US" dirty="0" smtClean="0"/>
              <a:t>Descriptive</a:t>
            </a:r>
          </a:p>
          <a:p>
            <a:endParaRPr lang="en-US" dirty="0" smtClean="0"/>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Tree>
    <p:extLst>
      <p:ext uri="{BB962C8B-B14F-4D97-AF65-F5344CB8AC3E}">
        <p14:creationId xmlns:p14="http://schemas.microsoft.com/office/powerpoint/2010/main" val="20875888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STEM VS. STEAM</a:t>
            </a:r>
            <a:endParaRPr lang="en-US" dirty="0"/>
          </a:p>
        </p:txBody>
      </p:sp>
      <p:sp>
        <p:nvSpPr>
          <p:cNvPr id="3" name="Content Placeholder 2"/>
          <p:cNvSpPr>
            <a:spLocks noGrp="1"/>
          </p:cNvSpPr>
          <p:nvPr>
            <p:ph idx="1"/>
          </p:nvPr>
        </p:nvSpPr>
        <p:spPr>
          <a:xfrm>
            <a:off x="1484310" y="2438399"/>
            <a:ext cx="10018713" cy="3505201"/>
          </a:xfrm>
        </p:spPr>
        <p:txBody>
          <a:bodyPr/>
          <a:lstStyle/>
          <a:p>
            <a:r>
              <a:rPr lang="en-US" dirty="0" smtClean="0"/>
              <a:t>STEM (Science, Technology, Engineering, Math)</a:t>
            </a:r>
          </a:p>
          <a:p>
            <a:r>
              <a:rPr lang="en-US" dirty="0" smtClean="0"/>
              <a:t>STEAM </a:t>
            </a:r>
            <a:r>
              <a:rPr lang="en-US" dirty="0"/>
              <a:t>(Science, Technology, Engineering, </a:t>
            </a:r>
            <a:r>
              <a:rPr lang="en-US" dirty="0" smtClean="0"/>
              <a:t>Arts, Math)</a:t>
            </a:r>
          </a:p>
          <a:p>
            <a:r>
              <a:rPr lang="en-US" dirty="0" smtClean="0"/>
              <a:t>Establish relevance and emphasize 21</a:t>
            </a:r>
            <a:r>
              <a:rPr lang="en-US" baseline="30000" dirty="0" smtClean="0"/>
              <a:t>ST</a:t>
            </a:r>
            <a:r>
              <a:rPr lang="en-US" dirty="0" smtClean="0"/>
              <a:t> Century Learning Skills to challenge students in a variety of instructional and assessment strategies</a:t>
            </a:r>
            <a:endParaRPr lang="en-US" dirty="0"/>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Tree>
    <p:extLst>
      <p:ext uri="{BB962C8B-B14F-4D97-AF65-F5344CB8AC3E}">
        <p14:creationId xmlns:p14="http://schemas.microsoft.com/office/powerpoint/2010/main" val="21218874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Content Placeholder 2"/>
          <p:cNvSpPr>
            <a:spLocks noGrp="1"/>
          </p:cNvSpPr>
          <p:nvPr>
            <p:ph idx="1"/>
          </p:nvPr>
        </p:nvSpPr>
        <p:spPr/>
        <p:txBody>
          <a:bodyPr/>
          <a:lstStyle/>
          <a:p>
            <a:pPr marL="0" indent="0" algn="ctr">
              <a:buNone/>
            </a:pPr>
            <a:r>
              <a:rPr lang="en-US" smtClean="0"/>
              <a:t>Post-it</a:t>
            </a:r>
          </a:p>
          <a:p>
            <a:pPr marL="0" indent="0" algn="ctr">
              <a:buNone/>
            </a:pPr>
            <a:r>
              <a:rPr lang="en-US" smtClean="0"/>
              <a:t>Feedback</a:t>
            </a:r>
            <a:endParaRPr lang="en-US" dirty="0"/>
          </a:p>
        </p:txBody>
      </p:sp>
      <p:sp>
        <p:nvSpPr>
          <p:cNvPr id="4" name="Footer Placeholder 3"/>
          <p:cNvSpPr>
            <a:spLocks noGrp="1"/>
          </p:cNvSpPr>
          <p:nvPr>
            <p:ph type="ftr" sz="quarter" idx="11"/>
          </p:nvPr>
        </p:nvSpPr>
        <p:spPr/>
        <p:txBody>
          <a:bodyPr/>
          <a:lstStyle/>
          <a:p>
            <a:r>
              <a:rPr lang="en-US" smtClean="0"/>
              <a:t>Not to be reproduced without permission </a:t>
            </a:r>
          </a:p>
          <a:p>
            <a:r>
              <a:rPr lang="en-US" smtClean="0"/>
              <a:t>Au &amp; Associates Education Solutions/Lindsay McWaters/July 2016</a:t>
            </a:r>
            <a:endParaRPr lang="en-US" dirty="0"/>
          </a:p>
        </p:txBody>
      </p:sp>
    </p:spTree>
    <p:extLst>
      <p:ext uri="{BB962C8B-B14F-4D97-AF65-F5344CB8AC3E}">
        <p14:creationId xmlns:p14="http://schemas.microsoft.com/office/powerpoint/2010/main" val="12983426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Parallax_16x9</Template>
  <TotalTime>370</TotalTime>
  <Words>745</Words>
  <Application>Microsoft Macintosh PowerPoint</Application>
  <PresentationFormat>Widescreen</PresentationFormat>
  <Paragraphs>153</Paragraphs>
  <Slides>24</Slides>
  <Notes>3</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Calibri</vt:lpstr>
      <vt:lpstr>Corbel</vt:lpstr>
      <vt:lpstr>Arial</vt:lpstr>
      <vt:lpstr>Parallax</vt:lpstr>
      <vt:lpstr>  “THE BEST THING SINCE SLICED BREAD”  Looking at School Systems, Current Methodologies, and Terminologies  in Education  </vt:lpstr>
      <vt:lpstr>“Teacher, Know Thy Learner!”</vt:lpstr>
      <vt:lpstr>Okay…got it...</vt:lpstr>
      <vt:lpstr>Curriculum and Planning</vt:lpstr>
      <vt:lpstr>Backwards Design</vt:lpstr>
      <vt:lpstr>PowerPoint Presentation</vt:lpstr>
      <vt:lpstr>How Do I Use Bloom’s Taxonomy? </vt:lpstr>
      <vt:lpstr>PowerPoint Presentation</vt:lpstr>
      <vt:lpstr>Critical Thinking</vt:lpstr>
      <vt:lpstr>Critical Thinking</vt:lpstr>
      <vt:lpstr>Professional Learning Communities</vt:lpstr>
      <vt:lpstr>PLC – Guiding Questions</vt:lpstr>
      <vt:lpstr>Activity</vt:lpstr>
      <vt:lpstr>Instructional Strategies</vt:lpstr>
      <vt:lpstr>Classroom Structures</vt:lpstr>
      <vt:lpstr>Instructional Tools</vt:lpstr>
      <vt:lpstr>Assessment &amp; Evaluation</vt:lpstr>
      <vt:lpstr> Success Criteria</vt:lpstr>
      <vt:lpstr>Assessment</vt:lpstr>
      <vt:lpstr>Feedback</vt:lpstr>
      <vt:lpstr>Effective Feedback is NOT:</vt:lpstr>
      <vt:lpstr>Effective Feedback is:</vt:lpstr>
      <vt:lpstr>STEM VS. STEAM</vt:lpstr>
      <vt:lpstr>Activity</vt:lpstr>
    </vt:vector>
  </TitlesOfParts>
  <LinksUpToDate>false</LinksUpToDate>
  <SharedDoc>false</SharedDoc>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Lindsay McWaters</cp:lastModifiedBy>
  <cp:revision>76</cp:revision>
  <cp:lastPrinted>2016-07-17T17:06:14Z</cp:lastPrinted>
  <dcterms:created xsi:type="dcterms:W3CDTF">2015-07-15T05:33:17Z</dcterms:created>
  <dcterms:modified xsi:type="dcterms:W3CDTF">2016-07-17T17:06:44Z</dcterms:modified>
</cp:coreProperties>
</file>