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1"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25" autoAdjust="0"/>
    <p:restoredTop sz="94660"/>
  </p:normalViewPr>
  <p:slideViewPr>
    <p:cSldViewPr snapToGrid="0">
      <p:cViewPr varScale="1">
        <p:scale>
          <a:sx n="54" d="100"/>
          <a:sy n="54" d="100"/>
        </p:scale>
        <p:origin x="90" y="600"/>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7/18/2016</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F34E6425-0181-43F2-84FC-787E803FD2F8}"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pPr/>
              <a:t>7/18/2016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pPr/>
              <a:t>7/18/2016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pPr/>
              <a:t>7/18/2016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76E86A4C-8E40-4F87-A4F0-01A0687C5742}" type="datetimeFigureOut">
              <a:rPr lang="en-US" dirty="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35E72C73-2D91-4E12-BA25-F0AA0C03599B}" type="datetimeFigureOut">
              <a:rPr lang="en-US" dirty="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923A1CC3-2375-41D4-9E03-427CAF2A4C1A}" type="datetimeFigureOut">
              <a:rPr lang="en-US" dirty="0"/>
              <a:pPr/>
              <a:t>7/18/2016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FF16868-8199-4C2C-A5B1-63AEE139F88E}"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4" name="Date Placeholder 3"/>
          <p:cNvSpPr>
            <a:spLocks noGrp="1"/>
          </p:cNvSpPr>
          <p:nvPr>
            <p:ph type="dt" sz="half" idx="10"/>
          </p:nvPr>
        </p:nvSpPr>
        <p:spPr/>
        <p:txBody>
          <a:bodyPr/>
          <a:lstStyle/>
          <a:p>
            <a:fld id="{AAD9FF7F-6988-44CC-821B-644E70CD2F73}"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5C12C299-16B2-4475-990D-751901EACC14}"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pPr/>
              <a:t>7/18/2016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pPr/>
              <a:t>7/18/2016</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pPr/>
              <a:t>7/18/2016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pPr/>
              <a:t>7/18/2016</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Ball is in YOUR Court</a:t>
            </a:r>
            <a:endParaRPr lang="en-US" dirty="0"/>
          </a:p>
        </p:txBody>
      </p:sp>
      <p:sp>
        <p:nvSpPr>
          <p:cNvPr id="3" name="Subtitle 2"/>
          <p:cNvSpPr>
            <a:spLocks noGrp="1"/>
          </p:cNvSpPr>
          <p:nvPr>
            <p:ph type="subTitle" idx="1"/>
          </p:nvPr>
        </p:nvSpPr>
        <p:spPr/>
        <p:txBody>
          <a:bodyPr/>
          <a:lstStyle/>
          <a:p>
            <a:r>
              <a:rPr lang="en-US" dirty="0" smtClean="0"/>
              <a:t>Re-</a:t>
            </a:r>
            <a:r>
              <a:rPr lang="en-US" dirty="0" err="1" smtClean="0"/>
              <a:t>imAgining</a:t>
            </a:r>
            <a:r>
              <a:rPr lang="en-US" dirty="0" smtClean="0"/>
              <a:t> Lessons</a:t>
            </a:r>
          </a:p>
          <a:p>
            <a:r>
              <a:rPr lang="en-US" dirty="0" smtClean="0"/>
              <a:t>By Amy Scholl, Au and Associates, </a:t>
            </a:r>
            <a:r>
              <a:rPr lang="en-US" dirty="0" err="1" smtClean="0"/>
              <a:t>july</a:t>
            </a:r>
            <a:r>
              <a:rPr lang="en-US" dirty="0" smtClean="0"/>
              <a:t> 2016</a:t>
            </a:r>
            <a:endParaRPr lang="en-US" dirty="0"/>
          </a:p>
        </p:txBody>
      </p:sp>
      <p:pic>
        <p:nvPicPr>
          <p:cNvPr id="1026" name="Picture 2" descr="C:\Users\company\AppData\Local\Microsoft\Windows\INetCache\IE\SRI4RY7O\stock-vector-broken-wall-with-basketball-29803471[1].jpg"/>
          <p:cNvPicPr>
            <a:picLocks noChangeAspect="1" noChangeArrowheads="1"/>
          </p:cNvPicPr>
          <p:nvPr/>
        </p:nvPicPr>
        <p:blipFill>
          <a:blip r:embed="rId2"/>
          <a:srcRect/>
          <a:stretch>
            <a:fillRect/>
          </a:stretch>
        </p:blipFill>
        <p:spPr bwMode="auto">
          <a:xfrm>
            <a:off x="8585420" y="1143484"/>
            <a:ext cx="2387379" cy="2736752"/>
          </a:xfrm>
          <a:prstGeom prst="rect">
            <a:avLst/>
          </a:prstGeom>
          <a:noFill/>
        </p:spPr>
      </p:pic>
    </p:spTree>
    <p:extLst>
      <p:ext uri="{BB962C8B-B14F-4D97-AF65-F5344CB8AC3E}">
        <p14:creationId xmlns:p14="http://schemas.microsoft.com/office/powerpoint/2010/main" val="3563268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Let’s REVIEW!</a:t>
            </a:r>
            <a:endParaRPr lang="en-CA" dirty="0"/>
          </a:p>
        </p:txBody>
      </p:sp>
      <p:sp>
        <p:nvSpPr>
          <p:cNvPr id="3" name="Content Placeholder 2"/>
          <p:cNvSpPr>
            <a:spLocks noGrp="1"/>
          </p:cNvSpPr>
          <p:nvPr>
            <p:ph idx="1"/>
          </p:nvPr>
        </p:nvSpPr>
        <p:spPr/>
        <p:txBody>
          <a:bodyPr>
            <a:normAutofit fontScale="85000" lnSpcReduction="20000"/>
          </a:bodyPr>
          <a:lstStyle/>
          <a:p>
            <a:r>
              <a:rPr lang="en-CA" sz="2800" b="1" dirty="0" smtClean="0"/>
              <a:t>In groups of 4 or 5, look at the items in the concept circle.  Decide on a 4</a:t>
            </a:r>
            <a:r>
              <a:rPr lang="en-CA" sz="2800" b="1" baseline="30000" dirty="0" smtClean="0"/>
              <a:t>th</a:t>
            </a:r>
            <a:r>
              <a:rPr lang="en-CA" sz="2800" b="1" dirty="0" smtClean="0"/>
              <a:t> concept to add to your discussion.  You may choose a concept that struck you as important throughout the week, or one that you need to discuss in more depth.</a:t>
            </a:r>
          </a:p>
          <a:p>
            <a:r>
              <a:rPr lang="en-CA" sz="2800" b="1" dirty="0" smtClean="0"/>
              <a:t>Consider the connections and disconnections between and among each of the items in the concept circle.  Discuss them in your groups.  Discuss how they apply to your classroom.  How do the items fit together?</a:t>
            </a:r>
          </a:p>
          <a:p>
            <a:r>
              <a:rPr lang="en-CA" sz="2800" b="1" dirty="0" smtClean="0"/>
              <a:t>Write down your reflections.</a:t>
            </a:r>
          </a:p>
          <a:p>
            <a:pPr>
              <a:buNone/>
            </a:pPr>
            <a:endParaRPr lang="en-CA" dirty="0" smtClean="0"/>
          </a:p>
          <a:p>
            <a:endParaRPr lang="en-CA"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Let’s REVIEW MORE!</a:t>
            </a:r>
            <a:endParaRPr lang="en-CA" dirty="0"/>
          </a:p>
        </p:txBody>
      </p:sp>
      <p:sp>
        <p:nvSpPr>
          <p:cNvPr id="3" name="Content Placeholder 2"/>
          <p:cNvSpPr>
            <a:spLocks noGrp="1"/>
          </p:cNvSpPr>
          <p:nvPr>
            <p:ph idx="1"/>
          </p:nvPr>
        </p:nvSpPr>
        <p:spPr/>
        <p:txBody>
          <a:bodyPr/>
          <a:lstStyle/>
          <a:p>
            <a:r>
              <a:rPr lang="en-CA" dirty="0" smtClean="0"/>
              <a:t>Complete the </a:t>
            </a:r>
            <a:r>
              <a:rPr lang="en-CA" sz="2000" b="1" dirty="0" smtClean="0"/>
              <a:t>graffiti </a:t>
            </a:r>
            <a:r>
              <a:rPr lang="en-CA" dirty="0" smtClean="0"/>
              <a:t>activity that is set up around the room.</a:t>
            </a:r>
          </a:p>
          <a:p>
            <a:r>
              <a:rPr lang="en-CA" dirty="0" smtClean="0"/>
              <a:t>You’ll need a marker and your reflections on the week.</a:t>
            </a:r>
          </a:p>
          <a:p>
            <a:r>
              <a:rPr lang="en-CA" dirty="0" smtClean="0"/>
              <a:t>After the first station, read what others have written and add to it what you can.</a:t>
            </a:r>
          </a:p>
          <a:p>
            <a:r>
              <a:rPr lang="en-CA" dirty="0" smtClean="0"/>
              <a:t>There are a variety of categories.  Make sure you read each title carefully.</a:t>
            </a:r>
          </a:p>
          <a:p>
            <a:r>
              <a:rPr lang="en-CA" dirty="0" smtClean="0"/>
              <a:t>You will have approximately 1.5 minutes at each station.</a:t>
            </a:r>
            <a:endParaRPr lang="en-CA" dirty="0"/>
          </a:p>
        </p:txBody>
      </p:sp>
      <p:pic>
        <p:nvPicPr>
          <p:cNvPr id="2050" name="Picture 2" descr="C:\Users\company\AppData\Local\Microsoft\Windows\INetCache\IE\SRI4RY7O\graffiti-puente-la-tordera-blanes-2[1].jpg"/>
          <p:cNvPicPr>
            <a:picLocks noChangeAspect="1" noChangeArrowheads="1"/>
          </p:cNvPicPr>
          <p:nvPr/>
        </p:nvPicPr>
        <p:blipFill>
          <a:blip r:embed="rId2"/>
          <a:srcRect/>
          <a:stretch>
            <a:fillRect/>
          </a:stretch>
        </p:blipFill>
        <p:spPr bwMode="auto">
          <a:xfrm>
            <a:off x="8102600" y="4605617"/>
            <a:ext cx="2934138" cy="2252383"/>
          </a:xfrm>
          <a:prstGeom prst="rect">
            <a:avLst/>
          </a:prstGeom>
          <a:noFill/>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NOW IT’S YOUR TURN</a:t>
            </a:r>
            <a:endParaRPr lang="en-CA" dirty="0"/>
          </a:p>
        </p:txBody>
      </p:sp>
      <p:sp>
        <p:nvSpPr>
          <p:cNvPr id="3" name="Content Placeholder 2"/>
          <p:cNvSpPr>
            <a:spLocks noGrp="1"/>
          </p:cNvSpPr>
          <p:nvPr>
            <p:ph idx="1"/>
          </p:nvPr>
        </p:nvSpPr>
        <p:spPr/>
        <p:txBody>
          <a:bodyPr>
            <a:normAutofit fontScale="92500" lnSpcReduction="10000"/>
          </a:bodyPr>
          <a:lstStyle/>
          <a:p>
            <a:r>
              <a:rPr lang="en-CA" sz="3200" dirty="0" smtClean="0"/>
              <a:t>Abraham Lincoln once said, “I am a slow walker, but I never walk back.”</a:t>
            </a:r>
          </a:p>
          <a:p>
            <a:r>
              <a:rPr lang="en-CA" sz="3200" dirty="0" smtClean="0"/>
              <a:t>Change must happen slowly and in small bits to really work for all parties.</a:t>
            </a:r>
          </a:p>
          <a:p>
            <a:r>
              <a:rPr lang="en-CA" sz="3200" dirty="0" smtClean="0"/>
              <a:t>Let’s see how we can make small changes to improve our teaching practice.</a:t>
            </a:r>
          </a:p>
          <a:p>
            <a:pPr>
              <a:buNone/>
            </a:pPr>
            <a:r>
              <a:rPr lang="en-CA" dirty="0" smtClean="0"/>
              <a:t/>
            </a:r>
            <a:br>
              <a:rPr lang="en-CA" dirty="0" smtClean="0"/>
            </a:br>
            <a:endParaRPr lang="en-CA" dirty="0"/>
          </a:p>
        </p:txBody>
      </p:sp>
      <p:pic>
        <p:nvPicPr>
          <p:cNvPr id="3074" name="Picture 2" descr="C:\Users\company\AppData\Local\Microsoft\Windows\INetCache\IE\TW1C4LES\abrahamlincoln1[1].jpg"/>
          <p:cNvPicPr>
            <a:picLocks noChangeAspect="1" noChangeArrowheads="1"/>
          </p:cNvPicPr>
          <p:nvPr/>
        </p:nvPicPr>
        <p:blipFill>
          <a:blip r:embed="rId2"/>
          <a:srcRect/>
          <a:stretch>
            <a:fillRect/>
          </a:stretch>
        </p:blipFill>
        <p:spPr bwMode="auto">
          <a:xfrm>
            <a:off x="9437288" y="2171700"/>
            <a:ext cx="1361054" cy="1244600"/>
          </a:xfrm>
          <a:prstGeom prst="rect">
            <a:avLst/>
          </a:prstGeom>
          <a:noFill/>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761413" cy="969432"/>
          </a:xfrm>
        </p:spPr>
        <p:txBody>
          <a:bodyPr/>
          <a:lstStyle/>
          <a:p>
            <a:r>
              <a:rPr lang="en-CA" dirty="0" smtClean="0"/>
              <a:t>NOW IT’S YOUR TURN: You have 60 minutes</a:t>
            </a:r>
            <a:endParaRPr lang="en-CA" dirty="0"/>
          </a:p>
        </p:txBody>
      </p:sp>
      <p:sp>
        <p:nvSpPr>
          <p:cNvPr id="3" name="Content Placeholder 2"/>
          <p:cNvSpPr>
            <a:spLocks noGrp="1"/>
          </p:cNvSpPr>
          <p:nvPr>
            <p:ph idx="1"/>
          </p:nvPr>
        </p:nvSpPr>
        <p:spPr>
          <a:xfrm>
            <a:off x="1154954" y="2286000"/>
            <a:ext cx="8825659" cy="3733800"/>
          </a:xfrm>
        </p:spPr>
        <p:txBody>
          <a:bodyPr>
            <a:normAutofit lnSpcReduction="10000"/>
          </a:bodyPr>
          <a:lstStyle/>
          <a:p>
            <a:r>
              <a:rPr lang="en-CA" dirty="0" smtClean="0"/>
              <a:t>Get into groups of 3 or 4.</a:t>
            </a:r>
          </a:p>
          <a:p>
            <a:r>
              <a:rPr lang="en-CA" dirty="0" smtClean="0"/>
              <a:t>Let’s start by reflecting on a lesson that works!  What works about it?  What might need some change?  Share these observations with your group.</a:t>
            </a:r>
          </a:p>
          <a:p>
            <a:r>
              <a:rPr lang="en-CA" dirty="0" smtClean="0"/>
              <a:t>Decide on one lesson that you’d all like to work on re-imagining together.</a:t>
            </a:r>
          </a:p>
          <a:p>
            <a:r>
              <a:rPr lang="en-CA" dirty="0" smtClean="0"/>
              <a:t>Please keep in mind that you’ll eventually be presenting this lesson to your colleagues. </a:t>
            </a:r>
          </a:p>
          <a:p>
            <a:r>
              <a:rPr lang="en-CA" dirty="0" smtClean="0"/>
              <a:t>Use the resources provided by our team: </a:t>
            </a:r>
            <a:r>
              <a:rPr lang="en-CA" b="1" dirty="0" smtClean="0"/>
              <a:t>The Three Part Lesson Plan</a:t>
            </a:r>
            <a:r>
              <a:rPr lang="en-CA" dirty="0" smtClean="0"/>
              <a:t>, </a:t>
            </a:r>
            <a:r>
              <a:rPr lang="en-CA" b="1" dirty="0" smtClean="0"/>
              <a:t>Differentiated Instruction </a:t>
            </a:r>
            <a:r>
              <a:rPr lang="en-CA" dirty="0" smtClean="0"/>
              <a:t>handout, </a:t>
            </a:r>
            <a:r>
              <a:rPr lang="en-CA" b="1" dirty="0" smtClean="0"/>
              <a:t>High Yield Strategies </a:t>
            </a:r>
            <a:r>
              <a:rPr lang="en-CA" dirty="0" smtClean="0"/>
              <a:t>handout, and all the learning from the week: reading, writing, oral communication strategies, collaborative learning, gradual release of responsibility, etc. </a:t>
            </a:r>
          </a:p>
          <a:p>
            <a:r>
              <a:rPr lang="en-CA" dirty="0" smtClean="0"/>
              <a:t>And complete the lesson plan template to devise your lesson.</a:t>
            </a:r>
            <a:br>
              <a:rPr lang="en-CA" dirty="0" smtClean="0"/>
            </a:br>
            <a:endParaRPr lang="en-CA"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Presentation Time</a:t>
            </a:r>
            <a:endParaRPr lang="en-CA" dirty="0"/>
          </a:p>
        </p:txBody>
      </p:sp>
      <p:sp>
        <p:nvSpPr>
          <p:cNvPr id="3" name="Content Placeholder 2"/>
          <p:cNvSpPr>
            <a:spLocks noGrp="1"/>
          </p:cNvSpPr>
          <p:nvPr>
            <p:ph idx="1"/>
          </p:nvPr>
        </p:nvSpPr>
        <p:spPr/>
        <p:txBody>
          <a:bodyPr/>
          <a:lstStyle/>
          <a:p>
            <a:r>
              <a:rPr lang="en-CA" dirty="0" smtClean="0"/>
              <a:t>Now it’s time to devise a creative way to present your lesson plan…</a:t>
            </a:r>
          </a:p>
          <a:p>
            <a:endParaRPr lang="en-CA" dirty="0" smtClean="0"/>
          </a:p>
          <a:p>
            <a:endParaRPr lang="en-CA" dirty="0" smtClean="0"/>
          </a:p>
          <a:p>
            <a:r>
              <a:rPr lang="en-CA" dirty="0" smtClean="0"/>
              <a:t>COMPLETE THIS SLIDE DURING THE WEEK</a:t>
            </a:r>
            <a:endParaRPr lang="en-CA"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TF00001243</Template>
  <TotalTime>62</TotalTime>
  <Words>393</Words>
  <Application>Microsoft Office PowerPoint</Application>
  <PresentationFormat>Widescreen</PresentationFormat>
  <Paragraphs>30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Century Gothic</vt:lpstr>
      <vt:lpstr>Wingdings 3</vt:lpstr>
      <vt:lpstr>Ion Boardroom</vt:lpstr>
      <vt:lpstr>The Ball is in YOUR Court</vt:lpstr>
      <vt:lpstr>Let’s REVIEW!</vt:lpstr>
      <vt:lpstr>Let’s REVIEW MORE!</vt:lpstr>
      <vt:lpstr>NOW IT’S YOUR TURN</vt:lpstr>
      <vt:lpstr>NOW IT’S YOUR TURN: You have 60 minutes</vt:lpstr>
      <vt:lpstr>Presentation Time</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dc:creator>
  <cp:lastModifiedBy>paul-family</cp:lastModifiedBy>
  <cp:revision>9</cp:revision>
  <dcterms:created xsi:type="dcterms:W3CDTF">2015-09-22T16:57:55Z</dcterms:created>
  <dcterms:modified xsi:type="dcterms:W3CDTF">2016-07-18T14:21:15Z</dcterms:modified>
</cp:coreProperties>
</file>