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32"/>
  </p:notesMasterIdLst>
  <p:sldIdLst>
    <p:sldId id="256" r:id="rId2"/>
    <p:sldId id="259" r:id="rId3"/>
    <p:sldId id="257" r:id="rId4"/>
    <p:sldId id="258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41" autoAdjust="0"/>
    <p:restoredTop sz="94660"/>
  </p:normalViewPr>
  <p:slideViewPr>
    <p:cSldViewPr snapToGrid="0">
      <p:cViewPr varScale="1">
        <p:scale>
          <a:sx n="53" d="100"/>
          <a:sy n="53" d="100"/>
        </p:scale>
        <p:origin x="84" y="6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Academic Writing</c:v>
                </c:pt>
              </c:strCache>
            </c:strRef>
          </c:tx>
          <c:cat>
            <c:strRef>
              <c:f>Sheet1!$A$2:$A$4</c:f>
              <c:strCache>
                <c:ptCount val="3"/>
                <c:pt idx="0">
                  <c:v>Commentary</c:v>
                </c:pt>
                <c:pt idx="1">
                  <c:v>Plot Summary</c:v>
                </c:pt>
                <c:pt idx="2">
                  <c:v>Supporting Evidence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60</c:v>
                </c:pt>
                <c:pt idx="1">
                  <c:v>25</c:v>
                </c:pt>
                <c:pt idx="2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09A0-D32D-46AD-B0B8-7727F1FDA9A6}" type="datetimeFigureOut">
              <a:rPr lang="en-CA" smtClean="0"/>
              <a:t>2016-07-18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D32A7F-9969-48CB-BADA-01C469CD577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0784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C20A59CD-6DFC-4981-89AB-518D0DD1CE8B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8417-545C-41B4-8D58-B8AB5248BCAD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6FDCFD1-3936-4103-B2D7-7518C1652969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09477-DAC7-404F-BDFA-E498B1AE32D1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55BE4-9CAC-4183-B53E-7B1FD1047D51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5C5AA-E50F-449A-AFC9-74619D89DFCA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8342E-D220-4509-AD29-002A63281896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582C-3178-4EEB-B331-4AA92488D9D2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9B9C5-6D05-4143-A5C6-174A5F1A235C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3DFEA-E751-4325-86D1-4F32E925F2F8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8D8B968-58B1-46B4-9500-CB40FB784CB9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15D64F8-9F80-4979-8996-61E376004991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6AAFEC58-2111-4074-967B-64FEF9D1F8F3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F8C07-B5FC-40A4-BF65-441DE89B321B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C64AD-2DD3-4CD8-9993-1A812E5ED932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CDC3D-D257-49BB-BC61-1011FF3BC50C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51C90B6-C907-4958-AE2E-2D16DD698C81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8FC66-F7A6-4EB6-B0E2-3134785584FE}" type="datetime1">
              <a:rPr lang="en-US" smtClean="0"/>
              <a:t>7/18/2016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smtClean="0"/>
              <a:t>Au and Associates, Amy Scholl, July 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598" y="1476102"/>
            <a:ext cx="9396549" cy="1277187"/>
          </a:xfrm>
        </p:spPr>
        <p:txBody>
          <a:bodyPr/>
          <a:lstStyle/>
          <a:p>
            <a:r>
              <a:rPr lang="en-US" dirty="0" err="1"/>
              <a:t>WrITING</a:t>
            </a:r>
            <a:r>
              <a:rPr lang="en-US" dirty="0"/>
              <a:t> WORKSHOP</a:t>
            </a:r>
            <a:endParaRPr lang="en-US" dirty="0">
              <a:solidFill>
                <a:srgbClr val="FFFFFF"/>
              </a:solidFill>
              <a:latin typeface="Century Gothic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5030" y="3187337"/>
            <a:ext cx="10057206" cy="150644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2800" b="1" dirty="0">
                <a:solidFill>
                  <a:srgbClr val="FFFFFF"/>
                </a:solidFill>
                <a:latin typeface="Century Gothic"/>
              </a:rPr>
              <a:t>PLOT SUMMARY, SUPPORTING DETAILS, COMMENTARY</a:t>
            </a:r>
            <a:endParaRPr lang="en-US" dirty="0">
              <a:solidFill>
                <a:srgbClr val="FFFFFF"/>
              </a:solidFill>
              <a:latin typeface="Century Gothic"/>
            </a:endParaRPr>
          </a:p>
          <a:p>
            <a:r>
              <a:rPr lang="en-US" dirty="0">
                <a:solidFill>
                  <a:srgbClr val="FFFFFF"/>
                </a:solidFill>
                <a:latin typeface="Times New Roman" charset="0"/>
              </a:rPr>
              <a:t>AU AND ASSOCIATES, AMY SCHOLL, JULY 2016</a:t>
            </a:r>
          </a:p>
          <a:p>
            <a:r>
              <a:rPr lang="en-US" dirty="0">
                <a:solidFill>
                  <a:srgbClr val="FFFFFF"/>
                </a:solidFill>
                <a:latin typeface="Times New Roman" charset="0"/>
              </a:rPr>
              <a:t>(ADAPTED FROM NATIONAL </a:t>
            </a:r>
            <a:r>
              <a:rPr lang="en-US" dirty="0" smtClean="0">
                <a:solidFill>
                  <a:srgbClr val="FFFFFF"/>
                </a:solidFill>
                <a:latin typeface="Times New Roman" charset="0"/>
              </a:rPr>
              <a:t>COUNCIL OF </a:t>
            </a:r>
            <a:r>
              <a:rPr lang="en-US" dirty="0">
                <a:solidFill>
                  <a:srgbClr val="FFFFFF"/>
                </a:solidFill>
                <a:latin typeface="Times New Roman" charset="0"/>
              </a:rPr>
              <a:t>TEACHERS OF ENGLISH AND RACHEL COOKE OISE UOFT)</a:t>
            </a:r>
            <a:r>
              <a:rPr lang="en-US" dirty="0">
                <a:solidFill>
                  <a:srgbClr val="000000"/>
                </a:solidFill>
                <a:latin typeface="Times New Roman" charset="0"/>
              </a:rPr>
              <a:t>es Education Solutions/Lindsay McWaters/July 2016</a:t>
            </a:r>
          </a:p>
        </p:txBody>
      </p:sp>
    </p:spTree>
    <p:extLst>
      <p:ext uri="{BB962C8B-B14F-4D97-AF65-F5344CB8AC3E}">
        <p14:creationId xmlns:p14="http://schemas.microsoft.com/office/powerpoint/2010/main" val="340237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Learning goals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sz="4100" dirty="0" smtClean="0">
                <a:solidFill>
                  <a:srgbClr val="0070C0"/>
                </a:solidFill>
              </a:rPr>
              <a:t>To review the minds on, action, consolidate structure</a:t>
            </a:r>
          </a:p>
          <a:p>
            <a:r>
              <a:rPr lang="en-CA" sz="4100" dirty="0" smtClean="0">
                <a:solidFill>
                  <a:srgbClr val="0070C0"/>
                </a:solidFill>
              </a:rPr>
              <a:t>To review strategies that make writing less intimidating for students</a:t>
            </a:r>
          </a:p>
          <a:p>
            <a:r>
              <a:rPr lang="en-CA" sz="4100" dirty="0" smtClean="0">
                <a:solidFill>
                  <a:srgbClr val="0070C0"/>
                </a:solidFill>
              </a:rPr>
              <a:t>To review the concept that talk reinforces and helps generate ideas</a:t>
            </a:r>
          </a:p>
          <a:p>
            <a:r>
              <a:rPr lang="en-CA" sz="4100" dirty="0" smtClean="0">
                <a:solidFill>
                  <a:srgbClr val="0070C0"/>
                </a:solidFill>
              </a:rPr>
              <a:t>To develop a framework for academic writing – plot summary, supporting details, commentary</a:t>
            </a:r>
          </a:p>
          <a:p>
            <a:r>
              <a:rPr lang="en-CA" sz="4100" dirty="0" smtClean="0">
                <a:solidFill>
                  <a:srgbClr val="0070C0"/>
                </a:solidFill>
              </a:rPr>
              <a:t>To develop success criteria for literature-based writing (a mathematical breakdown)</a:t>
            </a:r>
          </a:p>
          <a:p>
            <a:endParaRPr lang="en-CA" sz="40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company\AppData\Local\Microsoft\Windows\INetCache\IE\TW1C4LES\writing-color[1]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47854" y="650227"/>
            <a:ext cx="1170276" cy="1265163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Minds On: </a:t>
            </a:r>
            <a:br>
              <a:rPr lang="en-CA" dirty="0" smtClean="0"/>
            </a:br>
            <a:r>
              <a:rPr lang="en-CA" dirty="0" smtClean="0"/>
              <a:t>Short Burst of Writing: 5 MINUTES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sz="4000" dirty="0" smtClean="0">
                <a:solidFill>
                  <a:srgbClr val="0070C0"/>
                </a:solidFill>
              </a:rPr>
              <a:t>In the story “The Stolen Party”, the author describes a birthday party that makes a strong impression on the main character, </a:t>
            </a:r>
            <a:r>
              <a:rPr lang="en-US" altLang="en-US" sz="4000" dirty="0" err="1" smtClean="0">
                <a:solidFill>
                  <a:srgbClr val="0070C0"/>
                </a:solidFill>
              </a:rPr>
              <a:t>Rosaura</a:t>
            </a:r>
            <a:r>
              <a:rPr lang="en-US" altLang="en-US" sz="4000" dirty="0" smtClean="0">
                <a:solidFill>
                  <a:srgbClr val="0070C0"/>
                </a:solidFill>
              </a:rPr>
              <a:t>. Think about what happens to </a:t>
            </a:r>
            <a:r>
              <a:rPr lang="en-US" altLang="en-US" sz="4000" dirty="0" err="1" smtClean="0">
                <a:solidFill>
                  <a:srgbClr val="0070C0"/>
                </a:solidFill>
              </a:rPr>
              <a:t>Rosaura</a:t>
            </a:r>
            <a:r>
              <a:rPr lang="en-US" altLang="en-US" sz="4000" dirty="0" smtClean="0">
                <a:solidFill>
                  <a:srgbClr val="0070C0"/>
                </a:solidFill>
              </a:rPr>
              <a:t> and how she feels about the incident. How does it affect the way she feels about herself? </a:t>
            </a:r>
            <a:endParaRPr lang="en-CA" altLang="en-US" sz="4000" dirty="0" smtClean="0">
              <a:solidFill>
                <a:srgbClr val="0070C0"/>
              </a:solidFill>
            </a:endParaRPr>
          </a:p>
          <a:p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Talking about the text: 5 MINUTES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sz="4400" dirty="0" smtClean="0">
                <a:solidFill>
                  <a:srgbClr val="0070C0"/>
                </a:solidFill>
              </a:rPr>
              <a:t>In a THINK, PAIR, SHARE (OR SQUARE) exercise, share and compare your answers with a partner and then a team</a:t>
            </a:r>
          </a:p>
          <a:p>
            <a:r>
              <a:rPr lang="en-CA" sz="4400" dirty="0" smtClean="0">
                <a:solidFill>
                  <a:srgbClr val="0070C0"/>
                </a:solidFill>
              </a:rPr>
              <a:t> Some students like to talk before they write while others prefer to think on their own, write about it, and then share their ideas; it’s a good idea to allow opportunities for both kinds of learners in your classroom</a:t>
            </a:r>
          </a:p>
          <a:p>
            <a:r>
              <a:rPr lang="en-CA" sz="4400" dirty="0" smtClean="0">
                <a:solidFill>
                  <a:srgbClr val="0070C0"/>
                </a:solidFill>
              </a:rPr>
              <a:t>Using a THINK, PAIR, SHARE activity will allow students to further expand their ideas before writing about them more formally.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Revising ideas: 5 </a:t>
            </a:r>
            <a:r>
              <a:rPr lang="en-CA" dirty="0" err="1" smtClean="0"/>
              <a:t>miNUTES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en-US" sz="3200" dirty="0" smtClean="0">
                <a:solidFill>
                  <a:srgbClr val="0070C0"/>
                </a:solidFill>
              </a:rPr>
              <a:t>TO FURTHER REVISE YOUR IDEAS, CONSIDER THE EXPANDED QUESTION BELOW.  ADD TEXTUAL EVIDENCE TO YOUR RESPONSE.</a:t>
            </a:r>
          </a:p>
          <a:p>
            <a:r>
              <a:rPr lang="en-US" altLang="en-US" sz="3200" dirty="0" smtClean="0">
                <a:solidFill>
                  <a:srgbClr val="0070C0"/>
                </a:solidFill>
              </a:rPr>
              <a:t>Explain how you think </a:t>
            </a:r>
            <a:r>
              <a:rPr lang="en-US" altLang="en-US" sz="3200" dirty="0" err="1" smtClean="0">
                <a:solidFill>
                  <a:srgbClr val="0070C0"/>
                </a:solidFill>
              </a:rPr>
              <a:t>Rosaura</a:t>
            </a:r>
            <a:r>
              <a:rPr lang="en-US" altLang="en-US" sz="3200" dirty="0" smtClean="0">
                <a:solidFill>
                  <a:srgbClr val="0070C0"/>
                </a:solidFill>
              </a:rPr>
              <a:t> views herself at the party. Consider why she sees herself as she does, what affected her view, and if her feelings about herself change as a result of her experience. </a:t>
            </a:r>
          </a:p>
          <a:p>
            <a:r>
              <a:rPr lang="en-US" altLang="en-US" sz="3200" dirty="0" smtClean="0">
                <a:solidFill>
                  <a:srgbClr val="0070C0"/>
                </a:solidFill>
              </a:rPr>
              <a:t>Use specific details from the text to support your position. </a:t>
            </a:r>
            <a:endParaRPr lang="en-CA" altLang="en-US" sz="3200" dirty="0" smtClean="0">
              <a:solidFill>
                <a:srgbClr val="0070C0"/>
              </a:solidFill>
            </a:endParaRPr>
          </a:p>
          <a:p>
            <a:endParaRPr lang="en-CA" dirty="0"/>
          </a:p>
        </p:txBody>
      </p:sp>
      <p:pic>
        <p:nvPicPr>
          <p:cNvPr id="2050" name="Picture 2" descr="C:\Users\company\AppData\Local\Microsoft\Windows\INetCache\IE\SRI4RY7O\clipart-pencil-checklist[1]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10345" y="678873"/>
            <a:ext cx="1288027" cy="1251671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Learning from student exemplars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0" y="2194560"/>
            <a:ext cx="9220200" cy="4024125"/>
          </a:xfrm>
        </p:spPr>
        <p:txBody>
          <a:bodyPr>
            <a:noAutofit/>
          </a:bodyPr>
          <a:lstStyle/>
          <a:p>
            <a:r>
              <a:rPr lang="en-CA" sz="2800" dirty="0" smtClean="0"/>
              <a:t>Using student samples of writing is an effective teaching practice.  </a:t>
            </a:r>
          </a:p>
          <a:p>
            <a:r>
              <a:rPr lang="en-CA" sz="2800" dirty="0" smtClean="0"/>
              <a:t>It can make your expectations for an assignment clear – especially if you review what went well and what to improve.  </a:t>
            </a:r>
          </a:p>
          <a:p>
            <a:r>
              <a:rPr lang="en-CA" sz="2800" dirty="0" smtClean="0"/>
              <a:t>Try to review more than one example and examples that are at different levels. </a:t>
            </a:r>
          </a:p>
        </p:txBody>
      </p:sp>
      <p:pic>
        <p:nvPicPr>
          <p:cNvPr id="6" name="Picture 2" descr="C:\Users\company\AppData\Local\Microsoft\Windows\INetCache\IE\4CZEAJN8\2952_Cutting-Costs-on-eLe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673" y="762000"/>
            <a:ext cx="2149186" cy="2149186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Learning from student exemplars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99854" y="2576945"/>
            <a:ext cx="9206345" cy="3641740"/>
          </a:xfrm>
        </p:spPr>
        <p:txBody>
          <a:bodyPr>
            <a:normAutofit fontScale="92500" lnSpcReduction="10000"/>
          </a:bodyPr>
          <a:lstStyle/>
          <a:p>
            <a:r>
              <a:rPr lang="en-CA" sz="2800" dirty="0" smtClean="0"/>
              <a:t>I prefer to use examples from the previous year so that students don’t feel badly if their work isn’t great.  Sometimes I have to make up examples if I want to really focus on one aspect.  </a:t>
            </a:r>
          </a:p>
          <a:p>
            <a:r>
              <a:rPr lang="en-CA" sz="2800" dirty="0" smtClean="0"/>
              <a:t>Always take away the students’ names. </a:t>
            </a:r>
          </a:p>
          <a:p>
            <a:r>
              <a:rPr lang="en-CA" sz="2800" dirty="0" smtClean="0"/>
              <a:t>I also often have students work in groups to generate writing – a thesis statement, a paragraph, an introduction.  I have the group share their writing on the blackboard and revise or mark it in front of them to make my expectations clear to all students.</a:t>
            </a:r>
          </a:p>
          <a:p>
            <a:endParaRPr lang="en-CA" sz="2400" dirty="0" smtClean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4" name="Picture 2" descr="C:\Users\company\AppData\Local\Microsoft\Windows\INetCache\IE\4CZEAJN8\2952_Cutting-Costs-on-eLe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218" y="374073"/>
            <a:ext cx="2149186" cy="2149186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Learning from student exemplars: 10 minutes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71455" y="2194560"/>
            <a:ext cx="7834745" cy="4024125"/>
          </a:xfrm>
        </p:spPr>
        <p:txBody>
          <a:bodyPr/>
          <a:lstStyle/>
          <a:p>
            <a:r>
              <a:rPr lang="en-US" altLang="en-US" dirty="0" smtClean="0">
                <a:solidFill>
                  <a:srgbClr val="0070C0"/>
                </a:solidFill>
              </a:rPr>
              <a:t> </a:t>
            </a:r>
            <a:r>
              <a:rPr lang="en-US" altLang="en-US" sz="4000" dirty="0" smtClean="0">
                <a:solidFill>
                  <a:srgbClr val="0070C0"/>
                </a:solidFill>
              </a:rPr>
              <a:t>Read the two responses, 22115 and 50142.</a:t>
            </a:r>
          </a:p>
          <a:p>
            <a:r>
              <a:rPr lang="en-US" altLang="en-US" sz="4000" dirty="0" smtClean="0">
                <a:solidFill>
                  <a:srgbClr val="0070C0"/>
                </a:solidFill>
              </a:rPr>
              <a:t>How would you grade each response</a:t>
            </a:r>
            <a:r>
              <a:rPr lang="en-CA" altLang="en-US" sz="4000" dirty="0" smtClean="0">
                <a:solidFill>
                  <a:srgbClr val="0070C0"/>
                </a:solidFill>
              </a:rPr>
              <a:t>?</a:t>
            </a:r>
            <a:endParaRPr lang="en-US" altLang="en-US" sz="4000" dirty="0" smtClean="0">
              <a:solidFill>
                <a:srgbClr val="0070C0"/>
              </a:solidFill>
            </a:endParaRPr>
          </a:p>
          <a:p>
            <a:r>
              <a:rPr lang="en-US" altLang="en-US" sz="4000" dirty="0" smtClean="0">
                <a:solidFill>
                  <a:srgbClr val="0070C0"/>
                </a:solidFill>
              </a:rPr>
              <a:t>Justify your analysis</a:t>
            </a:r>
            <a:r>
              <a:rPr lang="en-US" altLang="en-US" sz="2000" dirty="0" smtClean="0">
                <a:solidFill>
                  <a:srgbClr val="0070C0"/>
                </a:solidFill>
              </a:rPr>
              <a:t>, </a:t>
            </a:r>
            <a:r>
              <a:rPr lang="en-US" altLang="en-US" sz="4000" dirty="0" smtClean="0">
                <a:solidFill>
                  <a:srgbClr val="0070C0"/>
                </a:solidFill>
              </a:rPr>
              <a:t>giving reasons for your grade.</a:t>
            </a:r>
            <a:endParaRPr lang="en-CA" dirty="0" smtClean="0">
              <a:solidFill>
                <a:srgbClr val="0070C0"/>
              </a:solidFill>
            </a:endParaRPr>
          </a:p>
          <a:p>
            <a:endParaRPr lang="en-CA" dirty="0"/>
          </a:p>
        </p:txBody>
      </p:sp>
      <p:pic>
        <p:nvPicPr>
          <p:cNvPr id="4" name="Picture 2" descr="C:\Users\company\AppData\Local\Microsoft\Windows\INetCache\IE\4CZEAJN8\2952_Cutting-Costs-on-eLe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3782" y="581891"/>
            <a:ext cx="2149186" cy="2149186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9527" y="764373"/>
            <a:ext cx="9746673" cy="1293028"/>
          </a:xfrm>
        </p:spPr>
        <p:txBody>
          <a:bodyPr>
            <a:normAutofit/>
          </a:bodyPr>
          <a:lstStyle/>
          <a:p>
            <a:r>
              <a:rPr lang="en-CA" dirty="0" smtClean="0"/>
              <a:t>How to break Down the writing: </a:t>
            </a:r>
            <a:br>
              <a:rPr lang="en-CA" dirty="0" smtClean="0"/>
            </a:br>
            <a:r>
              <a:rPr lang="en-CA" dirty="0" smtClean="0"/>
              <a:t>5 minutes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en-US" sz="2800" dirty="0" smtClean="0"/>
              <a:t>To </a:t>
            </a:r>
            <a:r>
              <a:rPr lang="en-US" altLang="en-US" sz="2800" dirty="0" err="1" smtClean="0"/>
              <a:t>analyse</a:t>
            </a:r>
            <a:r>
              <a:rPr lang="en-US" altLang="en-US" sz="2800" dirty="0" smtClean="0"/>
              <a:t> the writing as a writer, let’s break it down into three categories.</a:t>
            </a:r>
          </a:p>
          <a:p>
            <a:pPr>
              <a:buNone/>
            </a:pPr>
            <a:r>
              <a:rPr lang="en-US" altLang="en-US" sz="2800" b="1" u="sng" dirty="0" smtClean="0"/>
              <a:t>Plot Summary</a:t>
            </a:r>
            <a:r>
              <a:rPr lang="en-US" altLang="en-US" sz="2800" u="sng" dirty="0" smtClean="0"/>
              <a:t> </a:t>
            </a:r>
          </a:p>
          <a:p>
            <a:r>
              <a:rPr lang="en-US" altLang="en-US" sz="2400" dirty="0" smtClean="0"/>
              <a:t>what we know from reading the story – </a:t>
            </a:r>
            <a:r>
              <a:rPr lang="en-US" altLang="en-US" sz="2400" b="1" u="sng" dirty="0" smtClean="0"/>
              <a:t>underline with a solid line</a:t>
            </a:r>
          </a:p>
          <a:p>
            <a:pPr>
              <a:buNone/>
            </a:pPr>
            <a:r>
              <a:rPr lang="en-US" altLang="en-US" sz="2800" b="1" dirty="0" smtClean="0"/>
              <a:t>Supporting Details</a:t>
            </a:r>
            <a:r>
              <a:rPr lang="en-US" altLang="en-US" sz="2800" dirty="0" smtClean="0"/>
              <a:t> </a:t>
            </a:r>
          </a:p>
          <a:p>
            <a:r>
              <a:rPr lang="en-US" altLang="en-US" sz="2400" dirty="0" smtClean="0"/>
              <a:t>quotations – </a:t>
            </a:r>
            <a:r>
              <a:rPr lang="en-US" altLang="en-US" sz="2400" b="1" dirty="0" smtClean="0"/>
              <a:t>underline with a dotted line _ _ _ _ _ _ _ _ _ _ </a:t>
            </a:r>
            <a:endParaRPr lang="en-US" altLang="en-US" sz="2400" b="1" dirty="0" smtClean="0">
              <a:solidFill>
                <a:srgbClr val="006600"/>
              </a:solidFill>
            </a:endParaRPr>
          </a:p>
          <a:p>
            <a:pPr>
              <a:buNone/>
            </a:pPr>
            <a:r>
              <a:rPr lang="en-US" altLang="en-US" sz="2800" b="1" dirty="0" smtClean="0"/>
              <a:t>Commentary  - </a:t>
            </a:r>
            <a:r>
              <a:rPr lang="en-US" altLang="en-US" b="1" dirty="0" smtClean="0"/>
              <a:t>inferences, analysis, explanation, opinion, interpretation</a:t>
            </a:r>
          </a:p>
          <a:p>
            <a:r>
              <a:rPr lang="en-US" altLang="en-US" sz="2400" dirty="0" smtClean="0"/>
              <a:t>what the reader brings to the story – use a circle or thought bubble</a:t>
            </a:r>
          </a:p>
          <a:p>
            <a:pPr>
              <a:buNone/>
            </a:pPr>
            <a:r>
              <a:rPr lang="en-US" altLang="en-US" sz="2400" dirty="0" smtClean="0"/>
              <a:t>       </a:t>
            </a:r>
            <a:endParaRPr lang="en-CA" altLang="en-US" sz="1400" dirty="0" smtClean="0"/>
          </a:p>
          <a:p>
            <a:endParaRPr lang="en-CA" dirty="0"/>
          </a:p>
        </p:txBody>
      </p:sp>
      <p:sp>
        <p:nvSpPr>
          <p:cNvPr id="4" name="Oval Callout 3"/>
          <p:cNvSpPr/>
          <p:nvPr/>
        </p:nvSpPr>
        <p:spPr>
          <a:xfrm>
            <a:off x="7273636" y="5638800"/>
            <a:ext cx="3463637" cy="498764"/>
          </a:xfrm>
          <a:prstGeom prst="wedgeEllipseCallout">
            <a:avLst>
              <a:gd name="adj1" fmla="val -53633"/>
              <a:gd name="adj2" fmla="val 1481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Let’s Try these!</a:t>
            </a:r>
            <a:br>
              <a:rPr lang="en-CA" dirty="0" smtClean="0"/>
            </a:br>
            <a:r>
              <a:rPr lang="en-CA" sz="2700" dirty="0" smtClean="0"/>
              <a:t>Plot summary, supporting details, commentary</a:t>
            </a:r>
            <a:endParaRPr lang="en-CA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sz="4400" dirty="0" smtClean="0"/>
              <a:t>At the end of the party, </a:t>
            </a:r>
            <a:r>
              <a:rPr lang="en-US" altLang="en-US" sz="4400" dirty="0" err="1" smtClean="0"/>
              <a:t>Rosaura</a:t>
            </a:r>
            <a:r>
              <a:rPr lang="en-US" altLang="en-US" sz="4400" dirty="0" smtClean="0"/>
              <a:t> is </a:t>
            </a:r>
          </a:p>
          <a:p>
            <a:pPr>
              <a:buNone/>
            </a:pPr>
            <a:r>
              <a:rPr lang="en-US" altLang="en-US" sz="4400" dirty="0" smtClean="0"/>
              <a:t>expecting to receive a present of either a yo-yo or a bracelet, like all the other party guests. </a:t>
            </a:r>
          </a:p>
          <a:p>
            <a:endParaRPr lang="en-CA" dirty="0"/>
          </a:p>
        </p:txBody>
      </p:sp>
      <p:pic>
        <p:nvPicPr>
          <p:cNvPr id="4098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57072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prstClr val="white"/>
                </a:solidFill>
              </a:rPr>
              <a:t>Let’s Try these!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sz="2700" dirty="0" smtClean="0">
                <a:solidFill>
                  <a:prstClr val="white"/>
                </a:solidFill>
              </a:rPr>
              <a:t>Plot summary, supporting details, commentary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en-US" altLang="en-US" sz="4400" dirty="0" smtClean="0">
                <a:solidFill>
                  <a:prstClr val="white"/>
                </a:solidFill>
              </a:rPr>
              <a:t>At the end of the party, </a:t>
            </a:r>
            <a:r>
              <a:rPr lang="en-US" altLang="en-US" sz="4400" dirty="0" err="1" smtClean="0">
                <a:solidFill>
                  <a:prstClr val="white"/>
                </a:solidFill>
              </a:rPr>
              <a:t>Rosaura</a:t>
            </a:r>
            <a:r>
              <a:rPr lang="en-US" altLang="en-US" sz="4400" dirty="0" smtClean="0">
                <a:solidFill>
                  <a:prstClr val="white"/>
                </a:solidFill>
              </a:rPr>
              <a:t> is </a:t>
            </a:r>
          </a:p>
          <a:p>
            <a:pPr lvl="0">
              <a:buNone/>
            </a:pPr>
            <a:r>
              <a:rPr lang="en-US" altLang="en-US" sz="4400" dirty="0" smtClean="0">
                <a:solidFill>
                  <a:prstClr val="white"/>
                </a:solidFill>
              </a:rPr>
              <a:t>expecting to receive a present of either a yo-yo or a bracelet, like all the other party guests. </a:t>
            </a:r>
          </a:p>
          <a:p>
            <a:r>
              <a:rPr lang="en-CA" sz="3200" b="1" dirty="0" smtClean="0">
                <a:solidFill>
                  <a:srgbClr val="0070C0"/>
                </a:solidFill>
              </a:rPr>
              <a:t>PLOT SUMMARY</a:t>
            </a:r>
            <a:endParaRPr lang="en-CA" sz="3200" b="1" dirty="0">
              <a:solidFill>
                <a:srgbClr val="0070C0"/>
              </a:solidFill>
            </a:endParaRPr>
          </a:p>
        </p:txBody>
      </p:sp>
      <p:pic>
        <p:nvPicPr>
          <p:cNvPr id="4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57072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prstClr val="white"/>
                </a:solidFill>
              </a:rPr>
              <a:t>Let’s Try these!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sz="2700" dirty="0" smtClean="0">
                <a:solidFill>
                  <a:prstClr val="white"/>
                </a:solidFill>
              </a:rPr>
              <a:t>Plot summary, supporting details, commentary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3200" kern="0" dirty="0" smtClean="0">
                <a:solidFill>
                  <a:srgbClr val="292929"/>
                </a:solidFill>
              </a:rPr>
              <a:t>At the end of the party, </a:t>
            </a:r>
            <a:r>
              <a:rPr lang="en-US" altLang="en-US" sz="3200" kern="0" dirty="0" err="1" smtClean="0">
                <a:solidFill>
                  <a:srgbClr val="292929"/>
                </a:solidFill>
              </a:rPr>
              <a:t>Rosaura</a:t>
            </a:r>
            <a:r>
              <a:rPr lang="en-US" altLang="en-US" sz="3200" kern="0" dirty="0" smtClean="0">
                <a:solidFill>
                  <a:srgbClr val="292929"/>
                </a:solidFill>
              </a:rPr>
              <a:t> is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3200" kern="0" dirty="0" smtClean="0">
                <a:solidFill>
                  <a:srgbClr val="292929"/>
                </a:solidFill>
              </a:rPr>
              <a:t>expecting to receive a present of either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3200" kern="0" dirty="0" smtClean="0">
                <a:solidFill>
                  <a:srgbClr val="292929"/>
                </a:solidFill>
              </a:rPr>
              <a:t>a yo-yo or a bracelet, like all the other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3200" kern="0" dirty="0" smtClean="0">
                <a:solidFill>
                  <a:srgbClr val="292929"/>
                </a:solidFill>
              </a:rPr>
              <a:t>party guests.</a:t>
            </a:r>
            <a:r>
              <a:rPr lang="en-US" altLang="en-US" sz="3200" kern="0" dirty="0" smtClean="0">
                <a:solidFill>
                  <a:srgbClr val="FFFFFF"/>
                </a:solidFill>
              </a:rPr>
              <a:t> In fact, because she was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3200" kern="0" dirty="0" smtClean="0">
                <a:solidFill>
                  <a:srgbClr val="FFFFFF"/>
                </a:solidFill>
              </a:rPr>
              <a:t>the most helpful and “the best behaved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3200" kern="0" dirty="0" smtClean="0">
                <a:solidFill>
                  <a:srgbClr val="FFFFFF"/>
                </a:solidFill>
              </a:rPr>
              <a:t>at the party” serving the cake and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3200" kern="0" dirty="0" smtClean="0">
                <a:solidFill>
                  <a:srgbClr val="FFFFFF"/>
                </a:solidFill>
              </a:rPr>
              <a:t>performing with the magician, </a:t>
            </a:r>
            <a:r>
              <a:rPr lang="en-US" altLang="en-US" sz="3200" kern="0" dirty="0" err="1" smtClean="0">
                <a:solidFill>
                  <a:srgbClr val="FFFFFF"/>
                </a:solidFill>
              </a:rPr>
              <a:t>Rosaura</a:t>
            </a:r>
            <a:r>
              <a:rPr lang="en-US" altLang="en-US" sz="3200" kern="0" dirty="0" smtClean="0">
                <a:solidFill>
                  <a:srgbClr val="FFFFFF"/>
                </a:solidFill>
              </a:rPr>
              <a:t>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3200" kern="0" dirty="0" smtClean="0">
                <a:solidFill>
                  <a:srgbClr val="FFFFFF"/>
                </a:solidFill>
              </a:rPr>
              <a:t>secretly believes she will be given both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3200" kern="0" dirty="0" smtClean="0">
                <a:solidFill>
                  <a:srgbClr val="FFFFFF"/>
                </a:solidFill>
              </a:rPr>
              <a:t>presents. </a:t>
            </a:r>
          </a:p>
          <a:p>
            <a:endParaRPr lang="en-CA" dirty="0"/>
          </a:p>
        </p:txBody>
      </p:sp>
      <p:pic>
        <p:nvPicPr>
          <p:cNvPr id="4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57072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prstClr val="white"/>
                </a:solidFill>
              </a:rPr>
              <a:t>Let’s Try these!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sz="2700" dirty="0" smtClean="0">
                <a:solidFill>
                  <a:prstClr val="white"/>
                </a:solidFill>
              </a:rPr>
              <a:t>Plot summary, supporting details, commentary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altLang="en-US" sz="2400" dirty="0" smtClean="0">
                <a:solidFill>
                  <a:srgbClr val="292929"/>
                </a:solidFill>
              </a:rPr>
              <a:t>At the end of the party, </a:t>
            </a:r>
            <a:r>
              <a:rPr lang="en-US" altLang="en-US" sz="2400" dirty="0" err="1" smtClean="0">
                <a:solidFill>
                  <a:srgbClr val="292929"/>
                </a:solidFill>
              </a:rPr>
              <a:t>Rosaura</a:t>
            </a:r>
            <a:r>
              <a:rPr lang="en-US" altLang="en-US" sz="2400" dirty="0" smtClean="0">
                <a:solidFill>
                  <a:srgbClr val="292929"/>
                </a:solidFill>
              </a:rPr>
              <a:t> is</a:t>
            </a:r>
          </a:p>
          <a:p>
            <a:pPr>
              <a:buNone/>
            </a:pPr>
            <a:r>
              <a:rPr lang="en-US" altLang="en-US" sz="2400" dirty="0" smtClean="0">
                <a:solidFill>
                  <a:srgbClr val="292929"/>
                </a:solidFill>
              </a:rPr>
              <a:t>expecting to receive a present of either</a:t>
            </a:r>
          </a:p>
          <a:p>
            <a:pPr>
              <a:buNone/>
            </a:pPr>
            <a:r>
              <a:rPr lang="en-US" altLang="en-US" sz="2400" dirty="0" smtClean="0">
                <a:solidFill>
                  <a:srgbClr val="292929"/>
                </a:solidFill>
              </a:rPr>
              <a:t>a yo-yo or a bracelet, like all the other</a:t>
            </a:r>
          </a:p>
          <a:p>
            <a:pPr>
              <a:buNone/>
            </a:pPr>
            <a:r>
              <a:rPr lang="en-US" altLang="en-US" sz="2400" dirty="0" smtClean="0">
                <a:solidFill>
                  <a:srgbClr val="292929"/>
                </a:solidFill>
              </a:rPr>
              <a:t>party guests.</a:t>
            </a:r>
            <a:r>
              <a:rPr lang="en-US" altLang="en-US" sz="2400" dirty="0" smtClean="0"/>
              <a:t> In fact, because she was</a:t>
            </a:r>
          </a:p>
          <a:p>
            <a:pPr>
              <a:buNone/>
            </a:pPr>
            <a:r>
              <a:rPr lang="en-US" altLang="en-US" sz="2400" dirty="0" smtClean="0"/>
              <a:t>the most helpful and “the best behaved</a:t>
            </a:r>
          </a:p>
          <a:p>
            <a:pPr>
              <a:buNone/>
            </a:pPr>
            <a:r>
              <a:rPr lang="en-US" altLang="en-US" sz="2400" dirty="0" smtClean="0"/>
              <a:t>at the party” serving the cake and </a:t>
            </a:r>
          </a:p>
          <a:p>
            <a:pPr>
              <a:buNone/>
            </a:pPr>
            <a:r>
              <a:rPr lang="en-US" altLang="en-US" sz="2400" dirty="0" smtClean="0"/>
              <a:t>performing with the magician, </a:t>
            </a:r>
            <a:r>
              <a:rPr lang="en-US" altLang="en-US" sz="2400" dirty="0" err="1" smtClean="0"/>
              <a:t>Rosaura</a:t>
            </a:r>
            <a:r>
              <a:rPr lang="en-US" altLang="en-US" sz="2400" dirty="0" smtClean="0"/>
              <a:t> </a:t>
            </a:r>
          </a:p>
          <a:p>
            <a:pPr>
              <a:buNone/>
            </a:pPr>
            <a:r>
              <a:rPr lang="en-US" altLang="en-US" sz="2400" dirty="0" smtClean="0"/>
              <a:t>secretly believes she will be given both</a:t>
            </a:r>
          </a:p>
          <a:p>
            <a:pPr>
              <a:buNone/>
            </a:pPr>
            <a:r>
              <a:rPr lang="en-US" altLang="en-US" sz="2400" dirty="0" smtClean="0"/>
              <a:t>presents.  </a:t>
            </a:r>
            <a:r>
              <a:rPr lang="en-US" altLang="en-US" sz="2400" b="1" i="1" dirty="0" smtClean="0">
                <a:solidFill>
                  <a:srgbClr val="0070C0"/>
                </a:solidFill>
              </a:rPr>
              <a:t>Supporting Details</a:t>
            </a:r>
            <a:r>
              <a:rPr lang="en-US" altLang="en-US" sz="2400" dirty="0" smtClean="0">
                <a:solidFill>
                  <a:srgbClr val="0070C0"/>
                </a:solidFill>
              </a:rPr>
              <a:t> &amp; </a:t>
            </a:r>
            <a:r>
              <a:rPr lang="en-US" altLang="en-US" sz="2400" b="1" i="1" dirty="0" smtClean="0">
                <a:solidFill>
                  <a:srgbClr val="0070C0"/>
                </a:solidFill>
              </a:rPr>
              <a:t>Plot Summary</a:t>
            </a:r>
            <a:r>
              <a:rPr lang="en-US" altLang="en-US" sz="2400" dirty="0" smtClean="0">
                <a:solidFill>
                  <a:srgbClr val="0070C0"/>
                </a:solidFill>
              </a:rPr>
              <a:t> </a:t>
            </a:r>
          </a:p>
          <a:p>
            <a:endParaRPr lang="en-CA" dirty="0"/>
          </a:p>
        </p:txBody>
      </p:sp>
      <p:pic>
        <p:nvPicPr>
          <p:cNvPr id="4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57072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prstClr val="white"/>
                </a:solidFill>
              </a:rPr>
              <a:t>Let’s Try these!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sz="2700" dirty="0" smtClean="0">
                <a:solidFill>
                  <a:prstClr val="white"/>
                </a:solidFill>
              </a:rPr>
              <a:t>Plot summary, supporting details, commentary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At the end of the party, </a:t>
            </a:r>
            <a:r>
              <a:rPr lang="en-US" altLang="en-US" sz="240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dirty="0" smtClean="0">
                <a:solidFill>
                  <a:schemeClr val="bg2"/>
                </a:solidFill>
              </a:rPr>
              <a:t> is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expecting to receive a present of either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a yo-yo or a bracelet, like all the other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party guests. In fact, because she was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the most helpful and “the best behaved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at the party” serving the cake and 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performing with the magician, </a:t>
            </a:r>
            <a:r>
              <a:rPr lang="en-US" altLang="en-US" sz="240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dirty="0" smtClean="0">
                <a:solidFill>
                  <a:schemeClr val="bg2"/>
                </a:solidFill>
              </a:rPr>
              <a:t> 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secretly believes she will be given both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presents.  </a:t>
            </a:r>
            <a:r>
              <a:rPr lang="en-US" altLang="en-US" sz="2400" dirty="0" smtClean="0"/>
              <a:t>Instead, Senora Ines hands her two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/>
              <a:t>dollar bills. </a:t>
            </a:r>
            <a:endParaRPr lang="en-CA" altLang="en-US" sz="2400" dirty="0" smtClean="0"/>
          </a:p>
          <a:p>
            <a:endParaRPr lang="en-CA" dirty="0"/>
          </a:p>
        </p:txBody>
      </p:sp>
      <p:pic>
        <p:nvPicPr>
          <p:cNvPr id="4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57072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prstClr val="white"/>
                </a:solidFill>
              </a:rPr>
              <a:t>Let’s Try these!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sz="2700" dirty="0" smtClean="0">
                <a:solidFill>
                  <a:prstClr val="white"/>
                </a:solidFill>
              </a:rPr>
              <a:t>Plot summary, supporting details, commentary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At the end of the party, </a:t>
            </a:r>
            <a:r>
              <a:rPr lang="en-US" altLang="en-US" sz="240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dirty="0" smtClean="0">
                <a:solidFill>
                  <a:schemeClr val="bg2"/>
                </a:solidFill>
              </a:rPr>
              <a:t> is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expecting to receive a present of either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a yo-yo or a bracelet, like all the other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party guests. In fact, because she was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the most helpful and “the best behaved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at the party” serving the cake and 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performing with the magician, </a:t>
            </a:r>
            <a:r>
              <a:rPr lang="en-US" altLang="en-US" sz="240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dirty="0" smtClean="0">
                <a:solidFill>
                  <a:schemeClr val="bg2"/>
                </a:solidFill>
              </a:rPr>
              <a:t> 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secretly believes she will be given both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>
                <a:solidFill>
                  <a:schemeClr val="bg2"/>
                </a:solidFill>
              </a:rPr>
              <a:t>presents.  </a:t>
            </a:r>
            <a:r>
              <a:rPr lang="en-US" altLang="en-US" sz="2400" dirty="0" smtClean="0"/>
              <a:t>Instead, Senora Ines hands her two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400" dirty="0" smtClean="0"/>
              <a:t>dollar bills. </a:t>
            </a:r>
            <a:r>
              <a:rPr lang="en-US" altLang="en-US" sz="2400" b="1" i="1" dirty="0" smtClean="0">
                <a:solidFill>
                  <a:schemeClr val="accent6">
                    <a:lumMod val="75000"/>
                  </a:schemeClr>
                </a:solidFill>
              </a:rPr>
              <a:t>Plot Summary</a:t>
            </a:r>
            <a:r>
              <a:rPr lang="en-US" altLang="en-US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en-CA" altLang="en-US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CA" dirty="0"/>
          </a:p>
        </p:txBody>
      </p:sp>
      <p:pic>
        <p:nvPicPr>
          <p:cNvPr id="4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57072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prstClr val="white"/>
                </a:solidFill>
              </a:rPr>
              <a:t>Let’s Try these!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sz="2700" dirty="0" smtClean="0">
                <a:solidFill>
                  <a:prstClr val="white"/>
                </a:solidFill>
              </a:rPr>
              <a:t>Plot summary, supporting details, commentary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800" kern="0" dirty="0" smtClean="0">
                <a:solidFill>
                  <a:schemeClr val="bg2"/>
                </a:solidFill>
              </a:rPr>
              <a:t>At the end of the party, </a:t>
            </a:r>
            <a:r>
              <a:rPr lang="en-US" altLang="en-US" sz="28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800" kern="0" dirty="0" smtClean="0">
                <a:solidFill>
                  <a:schemeClr val="bg2"/>
                </a:solidFill>
              </a:rPr>
              <a:t> is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800" kern="0" dirty="0" smtClean="0">
                <a:solidFill>
                  <a:schemeClr val="bg2"/>
                </a:solidFill>
              </a:rPr>
              <a:t>expecting to receive a present of either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800" kern="0" dirty="0" smtClean="0">
                <a:solidFill>
                  <a:schemeClr val="bg2"/>
                </a:solidFill>
              </a:rPr>
              <a:t>a yo-yo or a bracelet, like all the other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800" kern="0" dirty="0" smtClean="0">
                <a:solidFill>
                  <a:schemeClr val="bg2"/>
                </a:solidFill>
              </a:rPr>
              <a:t>party guests. In fact, because she was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800" kern="0" dirty="0" smtClean="0">
                <a:solidFill>
                  <a:schemeClr val="bg2"/>
                </a:solidFill>
              </a:rPr>
              <a:t>the most helpful and “the best behaved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800" kern="0" dirty="0" smtClean="0">
                <a:solidFill>
                  <a:schemeClr val="bg2"/>
                </a:solidFill>
              </a:rPr>
              <a:t>at the party” serving the cake and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800" kern="0" dirty="0" smtClean="0">
                <a:solidFill>
                  <a:schemeClr val="bg2"/>
                </a:solidFill>
              </a:rPr>
              <a:t>performing with the magician, </a:t>
            </a:r>
            <a:r>
              <a:rPr lang="en-US" altLang="en-US" sz="28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800" kern="0" dirty="0" smtClean="0">
                <a:solidFill>
                  <a:schemeClr val="bg2"/>
                </a:solidFill>
              </a:rPr>
              <a:t>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800" kern="0" dirty="0" smtClean="0">
                <a:solidFill>
                  <a:schemeClr val="bg2"/>
                </a:solidFill>
              </a:rPr>
              <a:t>secretly believes she will be given both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800" kern="0" dirty="0" smtClean="0">
                <a:solidFill>
                  <a:schemeClr val="bg2"/>
                </a:solidFill>
              </a:rPr>
              <a:t>presents.  Instead, Senora Ines hands her two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800" kern="0" dirty="0" smtClean="0">
                <a:solidFill>
                  <a:schemeClr val="bg2"/>
                </a:solidFill>
              </a:rPr>
              <a:t>dollar bills. </a:t>
            </a:r>
            <a:r>
              <a:rPr lang="en-US" altLang="en-US" sz="2800" kern="0" dirty="0" smtClean="0">
                <a:solidFill>
                  <a:srgbClr val="FFFFFF"/>
                </a:solidFill>
              </a:rPr>
              <a:t>This is a slap in the face of </a:t>
            </a:r>
            <a:r>
              <a:rPr lang="en-US" altLang="en-US" sz="2800" kern="0" dirty="0" err="1" smtClean="0">
                <a:solidFill>
                  <a:srgbClr val="FFFFFF"/>
                </a:solidFill>
              </a:rPr>
              <a:t>Rosaura</a:t>
            </a:r>
            <a:r>
              <a:rPr lang="en-US" altLang="en-US" sz="2800" kern="0" dirty="0" smtClean="0">
                <a:solidFill>
                  <a:srgbClr val="FFFFFF"/>
                </a:solidFill>
              </a:rPr>
              <a:t>.</a:t>
            </a:r>
            <a:endParaRPr lang="en-CA" dirty="0"/>
          </a:p>
        </p:txBody>
      </p:sp>
      <p:pic>
        <p:nvPicPr>
          <p:cNvPr id="4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57072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prstClr val="white"/>
                </a:solidFill>
              </a:rPr>
              <a:t>Let’s Try these!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sz="2700" dirty="0" smtClean="0">
                <a:solidFill>
                  <a:prstClr val="white"/>
                </a:solidFill>
              </a:rPr>
              <a:t>Plot summary, supporting details, commentary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altLang="en-US" sz="1800" dirty="0" smtClean="0"/>
              <a:t>	</a:t>
            </a:r>
            <a:r>
              <a:rPr lang="en-US" altLang="en-US" sz="2000" dirty="0" smtClean="0">
                <a:solidFill>
                  <a:schemeClr val="bg2"/>
                </a:solidFill>
              </a:rPr>
              <a:t>At the end of the party, </a:t>
            </a:r>
            <a:r>
              <a:rPr lang="en-US" altLang="en-US" sz="200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000" dirty="0" smtClean="0">
                <a:solidFill>
                  <a:schemeClr val="bg2"/>
                </a:solidFill>
              </a:rPr>
              <a:t> is</a:t>
            </a:r>
          </a:p>
          <a:p>
            <a:pPr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expecting to receive a present of either</a:t>
            </a:r>
          </a:p>
          <a:p>
            <a:pPr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a yo-yo or a bracelet, like all the other</a:t>
            </a:r>
          </a:p>
          <a:p>
            <a:pPr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party guests. In fact, because she was</a:t>
            </a:r>
          </a:p>
          <a:p>
            <a:pPr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the most helpful and “the best behaved</a:t>
            </a:r>
          </a:p>
          <a:p>
            <a:pPr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at the party” serving the cake and </a:t>
            </a:r>
          </a:p>
          <a:p>
            <a:pPr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performing with the magician, </a:t>
            </a:r>
            <a:r>
              <a:rPr lang="en-US" altLang="en-US" sz="200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000" dirty="0" smtClean="0">
                <a:solidFill>
                  <a:schemeClr val="bg2"/>
                </a:solidFill>
              </a:rPr>
              <a:t> </a:t>
            </a:r>
          </a:p>
          <a:p>
            <a:pPr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secretly believes she will be given both</a:t>
            </a:r>
          </a:p>
          <a:p>
            <a:pPr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presents.  Instead, Senora Ines hands her two</a:t>
            </a:r>
          </a:p>
          <a:p>
            <a:pPr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dollar bills. </a:t>
            </a:r>
            <a:r>
              <a:rPr lang="en-US" altLang="en-US" sz="2000" dirty="0" smtClean="0"/>
              <a:t>This is a slap in the face of </a:t>
            </a:r>
            <a:r>
              <a:rPr lang="en-US" altLang="en-US" sz="2000" dirty="0" err="1" smtClean="0"/>
              <a:t>Rosaura</a:t>
            </a:r>
            <a:r>
              <a:rPr lang="en-US" altLang="en-US" sz="2000" dirty="0" smtClean="0"/>
              <a:t>. </a:t>
            </a:r>
          </a:p>
          <a:p>
            <a:pPr>
              <a:buNone/>
            </a:pPr>
            <a:r>
              <a:rPr lang="en-US" altLang="en-US" sz="2000" b="1" i="1" dirty="0" smtClean="0">
                <a:solidFill>
                  <a:schemeClr val="accent6">
                    <a:lumMod val="75000"/>
                  </a:schemeClr>
                </a:solidFill>
              </a:rPr>
              <a:t>Commentary</a:t>
            </a:r>
            <a:endParaRPr lang="en-US" altLang="en-US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CA" dirty="0"/>
          </a:p>
        </p:txBody>
      </p:sp>
      <p:pic>
        <p:nvPicPr>
          <p:cNvPr id="4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57072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prstClr val="white"/>
                </a:solidFill>
              </a:rPr>
              <a:t>Let’s Try these!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sz="2700" dirty="0" smtClean="0">
                <a:solidFill>
                  <a:prstClr val="white"/>
                </a:solidFill>
              </a:rPr>
              <a:t>Plot summary, supporting details, commentary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000" kern="0" dirty="0" smtClean="0">
                <a:solidFill>
                  <a:schemeClr val="bg2"/>
                </a:solidFill>
              </a:rPr>
              <a:t>	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At the end of the party,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is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expecting to receive a present of either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 yo-yo or a bracelet, like all the other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party guests. In fact, because she was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the most helpful and “the best behaved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at the party” serving the cake and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performing with the magician,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secretly believes she will be given both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presents.  Instead, Senora Ines hands her two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dollar bills. This is a slap in the face of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.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rgbClr val="FFFFFF"/>
                </a:solidFill>
              </a:rPr>
              <a:t>Senora Ines has treated </a:t>
            </a:r>
            <a:r>
              <a:rPr lang="en-US" altLang="en-US" sz="2400" kern="0" dirty="0" err="1" smtClean="0">
                <a:solidFill>
                  <a:srgbClr val="FFFFFF"/>
                </a:solidFill>
              </a:rPr>
              <a:t>Rosaura</a:t>
            </a:r>
            <a:r>
              <a:rPr lang="en-US" altLang="en-US" sz="2400" kern="0" dirty="0" smtClean="0">
                <a:solidFill>
                  <a:srgbClr val="FFFFFF"/>
                </a:solidFill>
              </a:rPr>
              <a:t> like the hired help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rgbClr val="FFFFFF"/>
                </a:solidFill>
              </a:rPr>
              <a:t>instead of like a guest. </a:t>
            </a:r>
            <a:endParaRPr lang="en-US" altLang="en-US" sz="2400" kern="0" dirty="0" smtClean="0">
              <a:solidFill>
                <a:srgbClr val="FF0066"/>
              </a:solidFill>
            </a:endParaRPr>
          </a:p>
          <a:p>
            <a:pPr>
              <a:buNone/>
            </a:pPr>
            <a:endParaRPr lang="en-CA" dirty="0"/>
          </a:p>
        </p:txBody>
      </p:sp>
      <p:pic>
        <p:nvPicPr>
          <p:cNvPr id="4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57072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prstClr val="white"/>
                </a:solidFill>
              </a:rPr>
              <a:t>Let’s Try these!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sz="2700" dirty="0" smtClean="0">
                <a:solidFill>
                  <a:prstClr val="white"/>
                </a:solidFill>
              </a:rPr>
              <a:t>Plot summary, supporting details, commentary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At the end of the party, </a:t>
            </a:r>
            <a:r>
              <a:rPr lang="en-US" altLang="en-US" sz="200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000" dirty="0" smtClean="0">
                <a:solidFill>
                  <a:schemeClr val="bg2"/>
                </a:solidFill>
              </a:rPr>
              <a:t> is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expecting to receive a present of either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a yo-yo or a bracelet, like all the other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party guests. In fact, because she was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the most helpful and “the best behaved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at the party” serving the cake and 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performing with the magician, </a:t>
            </a:r>
            <a:r>
              <a:rPr lang="en-US" altLang="en-US" sz="200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000" dirty="0" smtClean="0">
                <a:solidFill>
                  <a:schemeClr val="bg2"/>
                </a:solidFill>
              </a:rPr>
              <a:t> 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secretly believes she will be given both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presents.  Instead, Senora Ines hands her two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000" dirty="0" smtClean="0">
                <a:solidFill>
                  <a:schemeClr val="bg2"/>
                </a:solidFill>
              </a:rPr>
              <a:t>dollar bills. This is a slap in the face of </a:t>
            </a:r>
            <a:r>
              <a:rPr lang="en-US" altLang="en-US" sz="200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000" dirty="0" smtClean="0">
                <a:solidFill>
                  <a:schemeClr val="bg2"/>
                </a:solidFill>
              </a:rPr>
              <a:t>. 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000" dirty="0" smtClean="0"/>
              <a:t>Senora Ines has treated </a:t>
            </a:r>
            <a:r>
              <a:rPr lang="en-US" altLang="en-US" sz="2000" dirty="0" err="1" smtClean="0"/>
              <a:t>Rosaura</a:t>
            </a:r>
            <a:r>
              <a:rPr lang="en-US" altLang="en-US" sz="2000" dirty="0" smtClean="0"/>
              <a:t> like the hired help </a:t>
            </a:r>
          </a:p>
          <a:p>
            <a:pPr>
              <a:lnSpc>
                <a:spcPct val="80000"/>
              </a:lnSpc>
              <a:buNone/>
            </a:pPr>
            <a:r>
              <a:rPr lang="en-US" altLang="en-US" sz="2000" dirty="0" smtClean="0"/>
              <a:t>instead of like a guest. </a:t>
            </a:r>
            <a:r>
              <a:rPr lang="en-US" altLang="en-US" sz="2000" b="1" i="1" dirty="0" smtClean="0">
                <a:solidFill>
                  <a:srgbClr val="0070C0"/>
                </a:solidFill>
              </a:rPr>
              <a:t>Commentary</a:t>
            </a:r>
            <a:endParaRPr lang="en-US" altLang="en-US" sz="2000" dirty="0" smtClean="0">
              <a:solidFill>
                <a:srgbClr val="0070C0"/>
              </a:solidFill>
            </a:endParaRPr>
          </a:p>
          <a:p>
            <a:endParaRPr lang="en-CA" dirty="0"/>
          </a:p>
        </p:txBody>
      </p:sp>
      <p:pic>
        <p:nvPicPr>
          <p:cNvPr id="4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98637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prstClr val="white"/>
                </a:solidFill>
              </a:rPr>
              <a:t>Let’s Try these!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sz="2700" dirty="0" smtClean="0">
                <a:solidFill>
                  <a:prstClr val="white"/>
                </a:solidFill>
              </a:rPr>
              <a:t>Plot summary, supporting details, commentary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At the end of the party,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is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expecting to receive a present of either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 yo-yo or a bracelet, like all the other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party guests. In fact, because she was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the most helpful and “the best behaved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at the party” serving the cake and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performing with the magician,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secretly believes she will be given both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presents.  Instead, Senora Ines hands her two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dollar bills. This is a slap in the face of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.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Senora Ines has treated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like the hired help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instead of like a guest. </a:t>
            </a:r>
            <a:r>
              <a:rPr lang="en-US" altLang="en-US" sz="2400" kern="0" dirty="0" smtClean="0">
                <a:solidFill>
                  <a:srgbClr val="FFFFFF"/>
                </a:solidFill>
              </a:rPr>
              <a:t>To make matters worse, Senora Ines says, “Thank you for all your help, my pet.” </a:t>
            </a:r>
            <a:endParaRPr lang="en-CA" altLang="en-US" sz="2400" kern="0" dirty="0" smtClean="0">
              <a:solidFill>
                <a:srgbClr val="FF0066"/>
              </a:solidFill>
            </a:endParaRPr>
          </a:p>
          <a:p>
            <a:endParaRPr lang="en-CA" dirty="0"/>
          </a:p>
        </p:txBody>
      </p:sp>
      <p:pic>
        <p:nvPicPr>
          <p:cNvPr id="4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57072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prstClr val="white"/>
                </a:solidFill>
              </a:rPr>
              <a:t>Let’s Try these!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sz="2700" dirty="0" smtClean="0">
                <a:solidFill>
                  <a:prstClr val="white"/>
                </a:solidFill>
              </a:rPr>
              <a:t>Plot summary, supporting details, commentary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At the end of the party,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is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expecting to receive a present of either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 yo-yo or a bracelet, like all the other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party guests. In fact, because she was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the most helpful and “the best behaved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at the party” serving the cake and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performing with the magician,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secretly believes she will be given both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presents.  Instead, Senora Ines hands her two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dollar bills. This is a slap in the face of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.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Senora Ines has treated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like the hired help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instead of like a guest. </a:t>
            </a:r>
            <a:r>
              <a:rPr lang="en-US" altLang="en-US" sz="2400" kern="0" dirty="0" smtClean="0">
                <a:solidFill>
                  <a:srgbClr val="FFFFFF"/>
                </a:solidFill>
              </a:rPr>
              <a:t>To make matters worse, Senora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rgbClr val="FFFFFF"/>
                </a:solidFill>
              </a:rPr>
              <a:t>Ines says, “Thank you for all your help, my pet.”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b="1" i="1" kern="0" dirty="0" smtClean="0">
                <a:solidFill>
                  <a:srgbClr val="FF0066"/>
                </a:solidFill>
              </a:rPr>
              <a:t>            </a:t>
            </a:r>
            <a:r>
              <a:rPr lang="en-US" altLang="en-US" sz="2400" b="1" i="1" kern="0" dirty="0" smtClean="0">
                <a:solidFill>
                  <a:schemeClr val="accent6">
                    <a:lumMod val="75000"/>
                  </a:schemeClr>
                </a:solidFill>
              </a:rPr>
              <a:t>Commentary &amp; Supporting Details</a:t>
            </a:r>
            <a:r>
              <a:rPr lang="en-US" altLang="en-US" sz="2400" kern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endParaRPr lang="en-CA" dirty="0"/>
          </a:p>
        </p:txBody>
      </p:sp>
      <p:pic>
        <p:nvPicPr>
          <p:cNvPr id="4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57072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3309" y="722809"/>
            <a:ext cx="8610600" cy="1293028"/>
          </a:xfrm>
        </p:spPr>
        <p:txBody>
          <a:bodyPr>
            <a:normAutofit fontScale="90000"/>
          </a:bodyPr>
          <a:lstStyle/>
          <a:p>
            <a:r>
              <a:rPr lang="en-CA" dirty="0" smtClean="0">
                <a:solidFill>
                  <a:prstClr val="white"/>
                </a:solidFill>
              </a:rPr>
              <a:t>Let’s Try these!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sz="2700" dirty="0" smtClean="0">
                <a:solidFill>
                  <a:prstClr val="white"/>
                </a:solidFill>
              </a:rPr>
              <a:t>Plot summary, supporting details, commentary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At the end of the party,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is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expecting to receive a present of either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 yo-yo or a bracelet, like all the other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party guests. In fact, because she was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the most helpful and “the best behaved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at the party” serving the cake and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performing with the magician,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secretly believes she will be given both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presents.  Instead, Senora Ines hands her two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dollar bills. This is a slap in the face of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.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Senora Ines has treated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like the hired help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instead of like a guest. To make matters worse, Senora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Ines says, “Thank you for all your help, my pet.” </a:t>
            </a:r>
            <a:r>
              <a:rPr lang="en-US" altLang="en-US" sz="2400" kern="0" dirty="0" smtClean="0">
                <a:solidFill>
                  <a:srgbClr val="FFFFFF"/>
                </a:solidFill>
              </a:rPr>
              <a:t>This is a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rgbClr val="FFFFFF"/>
                </a:solidFill>
              </a:rPr>
              <a:t>second slap which adds insult to injury. </a:t>
            </a:r>
          </a:p>
          <a:p>
            <a:endParaRPr lang="en-CA" dirty="0"/>
          </a:p>
        </p:txBody>
      </p:sp>
      <p:pic>
        <p:nvPicPr>
          <p:cNvPr id="4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57072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prstClr val="white"/>
                </a:solidFill>
              </a:rPr>
              <a:t>Let’s Try these!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sz="2700" dirty="0" smtClean="0">
                <a:solidFill>
                  <a:prstClr val="white"/>
                </a:solidFill>
              </a:rPr>
              <a:t>Plot summary, supporting details, commentary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At the end of the party,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is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expecting to receive a present of either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 yo-yo or a bracelet, like all the other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party guests. In fact, because she was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the most helpful and “the best behaved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at the party” serving the cake and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performing with the magician,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secretly believes she will be given both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presents.  Instead, Senora Ines hands her two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dollar bills. This is a slap in the face of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.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Senora Ines has treated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like the hired help 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instead of like a guest. To make matters worse, Senora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Ines says, “Thank you for all your help, my pet.” </a:t>
            </a:r>
            <a:r>
              <a:rPr lang="en-US" altLang="en-US" sz="2400" kern="0" dirty="0" smtClean="0">
                <a:solidFill>
                  <a:srgbClr val="FFFFFF"/>
                </a:solidFill>
              </a:rPr>
              <a:t>This is a</a:t>
            </a:r>
          </a:p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rgbClr val="FFFFFF"/>
                </a:solidFill>
              </a:rPr>
              <a:t>                second slap which adds insult to injury. </a:t>
            </a:r>
            <a:r>
              <a:rPr lang="en-US" altLang="en-US" sz="2400" b="1" i="1" kern="0" dirty="0" smtClean="0">
                <a:solidFill>
                  <a:schemeClr val="accent6">
                    <a:lumMod val="75000"/>
                  </a:schemeClr>
                </a:solidFill>
              </a:rPr>
              <a:t>Commentary</a:t>
            </a:r>
            <a:endParaRPr lang="en-US" altLang="en-US" sz="2400" kern="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CA" dirty="0"/>
          </a:p>
        </p:txBody>
      </p:sp>
      <p:pic>
        <p:nvPicPr>
          <p:cNvPr id="4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57072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>
                <a:solidFill>
                  <a:prstClr val="white"/>
                </a:solidFill>
              </a:rPr>
              <a:t>Let’s Try these!</a:t>
            </a:r>
            <a:br>
              <a:rPr lang="en-CA" dirty="0" smtClean="0">
                <a:solidFill>
                  <a:prstClr val="white"/>
                </a:solidFill>
              </a:rPr>
            </a:br>
            <a:r>
              <a:rPr lang="en-CA" sz="2700" dirty="0" smtClean="0">
                <a:solidFill>
                  <a:prstClr val="white"/>
                </a:solidFill>
              </a:rPr>
              <a:t>Plot summary, supporting details, commentary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0" indent="-3429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None/>
            </a:pPr>
            <a:r>
              <a:rPr lang="en-US" altLang="en-US" sz="2400" kern="0" dirty="0" smtClean="0">
                <a:solidFill>
                  <a:schemeClr val="bg2"/>
                </a:solidFill>
              </a:rPr>
              <a:t>At the end of the party,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is expecting to receive a present of either a yo-yo or a bracelet, like all the other party guests. </a:t>
            </a:r>
            <a:r>
              <a:rPr lang="en-US" altLang="en-US" sz="2400" b="1" kern="0" dirty="0" smtClean="0">
                <a:solidFill>
                  <a:schemeClr val="accent6">
                    <a:lumMod val="75000"/>
                  </a:schemeClr>
                </a:solidFill>
              </a:rPr>
              <a:t>Plot summary</a:t>
            </a:r>
            <a:r>
              <a:rPr lang="en-US" altLang="en-US" sz="2400" kern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In fact, because she was the most helpful and “the best behaved at the party” serving the cake and performing with the magician,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secretly believes she will be given both presents. </a:t>
            </a:r>
            <a:r>
              <a:rPr lang="en-US" altLang="en-US" sz="2400" b="1" kern="0" dirty="0" smtClean="0">
                <a:solidFill>
                  <a:schemeClr val="accent6">
                    <a:lumMod val="75000"/>
                  </a:schemeClr>
                </a:solidFill>
              </a:rPr>
              <a:t>Supporting detail &amp;Plot summary</a:t>
            </a:r>
            <a:r>
              <a:rPr lang="en-US" altLang="en-US" sz="2400" kern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Instead, Senora Ines hands her two dollar bills. </a:t>
            </a:r>
            <a:r>
              <a:rPr lang="en-US" altLang="en-US" sz="2400" b="1" kern="0" dirty="0" smtClean="0">
                <a:solidFill>
                  <a:schemeClr val="accent6">
                    <a:lumMod val="75000"/>
                  </a:schemeClr>
                </a:solidFill>
              </a:rPr>
              <a:t>Plot Summary</a:t>
            </a:r>
            <a:r>
              <a:rPr lang="en-US" altLang="en-US" sz="2400" kern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This is a slap in the face of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. </a:t>
            </a:r>
            <a:r>
              <a:rPr lang="en-US" altLang="en-US" sz="2400" b="1" kern="0" dirty="0" smtClean="0">
                <a:solidFill>
                  <a:schemeClr val="accent6">
                    <a:lumMod val="75000"/>
                  </a:schemeClr>
                </a:solidFill>
              </a:rPr>
              <a:t>Commentary</a:t>
            </a:r>
            <a:r>
              <a:rPr lang="en-US" altLang="en-US" sz="2400" b="1" kern="0" dirty="0" smtClean="0">
                <a:solidFill>
                  <a:schemeClr val="bg2"/>
                </a:solidFill>
              </a:rPr>
              <a:t> 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Senora Ines has treated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like the hired help instead of like a guest. </a:t>
            </a:r>
            <a:r>
              <a:rPr lang="en-US" altLang="en-US" sz="2400" b="1" kern="0" dirty="0" smtClean="0">
                <a:solidFill>
                  <a:schemeClr val="accent6">
                    <a:lumMod val="75000"/>
                  </a:schemeClr>
                </a:solidFill>
              </a:rPr>
              <a:t>Commentary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To make matters worse, Senora Ines says, “Thank you for all your help, my pet.” </a:t>
            </a:r>
            <a:r>
              <a:rPr lang="en-US" altLang="en-US" sz="2400" b="1" kern="0" dirty="0" smtClean="0">
                <a:solidFill>
                  <a:schemeClr val="accent6">
                    <a:lumMod val="75000"/>
                  </a:schemeClr>
                </a:solidFill>
              </a:rPr>
              <a:t>Commentary &amp; Supporting Detail</a:t>
            </a:r>
            <a:r>
              <a:rPr lang="en-US" altLang="en-US" sz="2400" kern="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This is a second slap which adds insult to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injury.</a:t>
            </a:r>
            <a:r>
              <a:rPr lang="en-US" altLang="en-US" sz="2400" b="1" kern="0" dirty="0" err="1" smtClean="0">
                <a:solidFill>
                  <a:schemeClr val="accent6">
                    <a:lumMod val="75000"/>
                  </a:schemeClr>
                </a:solidFill>
              </a:rPr>
              <a:t>Commentary</a:t>
            </a:r>
            <a:r>
              <a:rPr lang="en-US" altLang="en-US" sz="2400" b="1" kern="0" dirty="0" smtClean="0">
                <a:solidFill>
                  <a:schemeClr val="bg2"/>
                </a:solidFill>
              </a:rPr>
              <a:t> </a:t>
            </a:r>
            <a:r>
              <a:rPr lang="en-US" altLang="en-US" sz="2400" kern="0" dirty="0" err="1" smtClean="0">
                <a:solidFill>
                  <a:schemeClr val="bg2"/>
                </a:solidFill>
              </a:rPr>
              <a:t>Rosaura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is no better than the trained monkey who performs at the party. </a:t>
            </a:r>
            <a:r>
              <a:rPr lang="en-US" altLang="en-US" sz="2400" b="1" kern="0" dirty="0" smtClean="0">
                <a:solidFill>
                  <a:schemeClr val="accent6">
                    <a:lumMod val="75000"/>
                  </a:schemeClr>
                </a:solidFill>
              </a:rPr>
              <a:t>Commentary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 Senora Ines treats her like she is less than human. </a:t>
            </a:r>
            <a:r>
              <a:rPr lang="en-US" altLang="en-US" sz="2400" b="1" kern="0" dirty="0" smtClean="0">
                <a:solidFill>
                  <a:schemeClr val="accent6">
                    <a:lumMod val="75000"/>
                  </a:schemeClr>
                </a:solidFill>
              </a:rPr>
              <a:t>Commentary </a:t>
            </a:r>
            <a:r>
              <a:rPr lang="en-US" altLang="en-US" sz="2400" kern="0" dirty="0" smtClean="0">
                <a:solidFill>
                  <a:schemeClr val="bg2"/>
                </a:solidFill>
              </a:rPr>
              <a:t>What a devastating blow! </a:t>
            </a:r>
            <a:r>
              <a:rPr lang="en-US" altLang="en-US" sz="2400" b="1" i="1" kern="0" dirty="0" smtClean="0">
                <a:solidFill>
                  <a:schemeClr val="accent6">
                    <a:lumMod val="75000"/>
                  </a:schemeClr>
                </a:solidFill>
              </a:rPr>
              <a:t>Commentary</a:t>
            </a:r>
            <a:endParaRPr lang="en-CA" altLang="en-US" sz="2400" b="1" i="1" kern="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endParaRPr lang="en-CA" dirty="0"/>
          </a:p>
        </p:txBody>
      </p:sp>
      <p:pic>
        <p:nvPicPr>
          <p:cNvPr id="4" name="Picture 2" descr="C:\Users\company\AppData\Local\Microsoft\Windows\INetCache\IE\TW1C4LES\acaf69a47291143b36612c5b483fc572_L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6290" y="457072"/>
            <a:ext cx="1840923" cy="1439267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Now </a:t>
            </a:r>
            <a:r>
              <a:rPr lang="en-CA" dirty="0" smtClean="0">
                <a:solidFill>
                  <a:schemeClr val="accent6">
                    <a:lumMod val="75000"/>
                  </a:schemeClr>
                </a:solidFill>
              </a:rPr>
              <a:t>YOU</a:t>
            </a:r>
            <a:r>
              <a:rPr lang="en-CA" dirty="0" smtClean="0"/>
              <a:t> try it: 10 minutes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Look back at the student exemplars and underline, colour code or code the work.</a:t>
            </a:r>
          </a:p>
          <a:p>
            <a:pPr>
              <a:buNone/>
            </a:pPr>
            <a:r>
              <a:rPr lang="en-US" altLang="en-US" sz="2400" b="1" u="sng" dirty="0" smtClean="0"/>
              <a:t>Plot Summary</a:t>
            </a:r>
            <a:r>
              <a:rPr lang="en-US" altLang="en-US" sz="2400" u="sng" dirty="0" smtClean="0"/>
              <a:t> </a:t>
            </a:r>
          </a:p>
          <a:p>
            <a:r>
              <a:rPr lang="en-US" altLang="en-US" sz="2000" dirty="0" smtClean="0"/>
              <a:t>what we know from reading the story – </a:t>
            </a:r>
            <a:r>
              <a:rPr lang="en-US" altLang="en-US" sz="2000" b="1" u="sng" dirty="0" smtClean="0"/>
              <a:t>underline with a solid line</a:t>
            </a:r>
          </a:p>
          <a:p>
            <a:pPr>
              <a:buNone/>
            </a:pPr>
            <a:r>
              <a:rPr lang="en-US" altLang="en-US" sz="2400" b="1" dirty="0" smtClean="0"/>
              <a:t>Supporting Details</a:t>
            </a:r>
            <a:r>
              <a:rPr lang="en-US" altLang="en-US" sz="2400" dirty="0" smtClean="0"/>
              <a:t> </a:t>
            </a:r>
          </a:p>
          <a:p>
            <a:r>
              <a:rPr lang="en-US" altLang="en-US" sz="2000" dirty="0" smtClean="0"/>
              <a:t>quotations – </a:t>
            </a:r>
            <a:r>
              <a:rPr lang="en-US" altLang="en-US" sz="2000" b="1" dirty="0" smtClean="0"/>
              <a:t>underline with a dotted line _ _ _ _ _ _ _ _ _ _ </a:t>
            </a:r>
            <a:endParaRPr lang="en-US" altLang="en-US" sz="2000" b="1" dirty="0" smtClean="0">
              <a:solidFill>
                <a:srgbClr val="006600"/>
              </a:solidFill>
            </a:endParaRPr>
          </a:p>
          <a:p>
            <a:pPr>
              <a:buNone/>
            </a:pPr>
            <a:r>
              <a:rPr lang="en-US" altLang="en-US" sz="2400" b="1" dirty="0" smtClean="0"/>
              <a:t>Commentary  - </a:t>
            </a:r>
            <a:r>
              <a:rPr lang="en-US" altLang="en-US" b="1" dirty="0" smtClean="0"/>
              <a:t>inferences, analysis, explanation, opinion, interpretation</a:t>
            </a:r>
          </a:p>
          <a:p>
            <a:r>
              <a:rPr lang="en-US" altLang="en-US" sz="2000" dirty="0" smtClean="0"/>
              <a:t>what the reader brings to the story – use a circle or thought bubble</a:t>
            </a:r>
          </a:p>
          <a:p>
            <a:endParaRPr lang="en-US" altLang="en-US" sz="2000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4" name="Oval Callout 3"/>
          <p:cNvSpPr/>
          <p:nvPr/>
        </p:nvSpPr>
        <p:spPr>
          <a:xfrm>
            <a:off x="7273636" y="5638800"/>
            <a:ext cx="3463637" cy="498764"/>
          </a:xfrm>
          <a:prstGeom prst="wedgeEllipseCallout">
            <a:avLst>
              <a:gd name="adj1" fmla="val -53633"/>
              <a:gd name="adj2" fmla="val 1481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Building Success Criteria</a:t>
            </a:r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5800" y="2193925"/>
          <a:ext cx="10820400" cy="402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Building Success Criteria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4000" dirty="0" smtClean="0">
                <a:solidFill>
                  <a:schemeClr val="accent6">
                    <a:lumMod val="75000"/>
                  </a:schemeClr>
                </a:solidFill>
              </a:rPr>
              <a:t>It’s important to generate success criteria with your students.  So let’s try it together!</a:t>
            </a:r>
          </a:p>
          <a:p>
            <a:endParaRPr lang="en-CA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170" name="Picture 2" descr="C:\Users\company\AppData\Local\Microsoft\Windows\INetCache\IE\SRI4RY7O\success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80576" y="3685308"/>
            <a:ext cx="3882624" cy="2587649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800" dirty="0" smtClean="0"/>
              <a:t>Writing with clear expectations: 10 Minutes</a:t>
            </a:r>
            <a:endParaRPr lang="en-CA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Keeping in mind the success criteria, with a small group, on chart paper, write a paragraph that begins with the sentence:</a:t>
            </a:r>
          </a:p>
          <a:p>
            <a:endParaRPr lang="en-CA" dirty="0" smtClean="0"/>
          </a:p>
          <a:p>
            <a:r>
              <a:rPr lang="en-US" altLang="en-US" sz="4400" dirty="0" smtClean="0">
                <a:solidFill>
                  <a:schemeClr val="accent6">
                    <a:lumMod val="75000"/>
                  </a:schemeClr>
                </a:solidFill>
              </a:rPr>
              <a:t>Although </a:t>
            </a:r>
            <a:r>
              <a:rPr lang="en-US" altLang="en-US" sz="4400" dirty="0" err="1" smtClean="0">
                <a:solidFill>
                  <a:schemeClr val="accent6">
                    <a:lumMod val="75000"/>
                  </a:schemeClr>
                </a:solidFill>
              </a:rPr>
              <a:t>Rosaura</a:t>
            </a:r>
            <a:r>
              <a:rPr lang="en-US" altLang="en-US" sz="4400" dirty="0" smtClean="0">
                <a:solidFill>
                  <a:schemeClr val="accent6">
                    <a:lumMod val="75000"/>
                  </a:schemeClr>
                </a:solidFill>
              </a:rPr>
              <a:t> thinks she is going to get both a bracelet and a yo-yo, Senora Inez hands her two bills instead.</a:t>
            </a:r>
            <a:endParaRPr lang="en-CA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146" name="Picture 2" descr="C:\Users\company\AppData\Local\Microsoft\Windows\INetCache\IE\TW1C4LES\Leadership-System-300x3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96491" y="665018"/>
            <a:ext cx="1504950" cy="150495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Building this into your assignments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altLang="en-US" b="1" dirty="0" smtClean="0">
                <a:solidFill>
                  <a:schemeClr val="accent1"/>
                </a:solidFill>
              </a:rPr>
              <a:t>Extensions</a:t>
            </a:r>
          </a:p>
          <a:p>
            <a:r>
              <a:rPr lang="en-US" altLang="en-US" sz="2400" dirty="0" smtClean="0"/>
              <a:t>When peer editing, </a:t>
            </a:r>
            <a:r>
              <a:rPr lang="en-US" altLang="en-US" sz="2400" dirty="0" err="1" smtClean="0"/>
              <a:t>colour</a:t>
            </a:r>
            <a:r>
              <a:rPr lang="en-US" altLang="en-US" sz="2400" dirty="0" smtClean="0"/>
              <a:t> code your peer’s writing. Talk to them about how they could improve any of the  three areas.</a:t>
            </a:r>
          </a:p>
          <a:p>
            <a:endParaRPr lang="en-US" altLang="en-US" sz="2400" dirty="0" smtClean="0"/>
          </a:p>
          <a:p>
            <a:r>
              <a:rPr lang="en-US" altLang="en-US" sz="2400" dirty="0" smtClean="0"/>
              <a:t>Before handing in an essay, </a:t>
            </a:r>
            <a:r>
              <a:rPr lang="en-US" altLang="en-US" sz="2400" dirty="0" err="1" smtClean="0"/>
              <a:t>colour</a:t>
            </a:r>
            <a:r>
              <a:rPr lang="en-US" altLang="en-US" sz="2400" dirty="0" smtClean="0"/>
              <a:t> code your own work and </a:t>
            </a:r>
            <a:r>
              <a:rPr lang="en-US" altLang="en-US" sz="2400" dirty="0" err="1" smtClean="0"/>
              <a:t>analyse</a:t>
            </a:r>
            <a:r>
              <a:rPr lang="en-US" altLang="en-US" sz="2400" dirty="0" smtClean="0"/>
              <a:t> it for plot summary, commentary, supporting details.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Other suggestions?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THANK YOU &amp; QUESTIONS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 hope you find this helps with your students’ writing!</a:t>
            </a:r>
            <a:endParaRPr lang="en-CA" dirty="0"/>
          </a:p>
        </p:txBody>
      </p:sp>
      <p:pic>
        <p:nvPicPr>
          <p:cNvPr id="5122" name="Picture 2" descr="C:\Users\company\AppData\Local\Microsoft\Windows\INetCache\IE\TW1C4LES\thank-you-comment-014[1]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0870" y="2554432"/>
            <a:ext cx="4248150" cy="3467100"/>
          </a:xfrm>
          <a:prstGeom prst="rect">
            <a:avLst/>
          </a:prstGeom>
          <a:noFill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smtClean="0"/>
              <a:t>Au and Associates, Amy Scholl, July 2016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TC104033937[[fn=Vapor Trail]]</Template>
  <TotalTime>95</TotalTime>
  <Words>2376</Words>
  <Application>Microsoft Office PowerPoint</Application>
  <PresentationFormat>Widescreen</PresentationFormat>
  <Paragraphs>254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5" baseType="lpstr">
      <vt:lpstr>Calibri</vt:lpstr>
      <vt:lpstr>Arial</vt:lpstr>
      <vt:lpstr>Century Gothic</vt:lpstr>
      <vt:lpstr>Times New Roman</vt:lpstr>
      <vt:lpstr>Vapor Trail</vt:lpstr>
      <vt:lpstr>WrITING WORKSHOP</vt:lpstr>
      <vt:lpstr>Learning goals</vt:lpstr>
      <vt:lpstr>Minds On:  Short Burst of Writing: 5 MINUTES </vt:lpstr>
      <vt:lpstr>Talking about the text: 5 MINUTES</vt:lpstr>
      <vt:lpstr>Revising ideas: 5 miNUTES</vt:lpstr>
      <vt:lpstr>Learning from student exemplars</vt:lpstr>
      <vt:lpstr>Learning from student exemplars</vt:lpstr>
      <vt:lpstr>Learning from student exemplars: 10 minutes</vt:lpstr>
      <vt:lpstr>How to break Down the writing:  5 minutes</vt:lpstr>
      <vt:lpstr>Let’s Try these! Plot summary, supporting details, commentary</vt:lpstr>
      <vt:lpstr>Let’s Try these! Plot summary, supporting details, commentary</vt:lpstr>
      <vt:lpstr>Let’s Try these! Plot summary, supporting details, commentary</vt:lpstr>
      <vt:lpstr>Let’s Try these! Plot summary, supporting details, commentary</vt:lpstr>
      <vt:lpstr>Let’s Try these! Plot summary, supporting details, commentary</vt:lpstr>
      <vt:lpstr>Let’s Try these! Plot summary, supporting details, commentary</vt:lpstr>
      <vt:lpstr>Let’s Try these! Plot summary, supporting details, commentary</vt:lpstr>
      <vt:lpstr>Let’s Try these! Plot summary, supporting details, commentary</vt:lpstr>
      <vt:lpstr>Let’s Try these! Plot summary, supporting details, commentary</vt:lpstr>
      <vt:lpstr>Let’s Try these! Plot summary, supporting details, commentary</vt:lpstr>
      <vt:lpstr>Let’s Try these! Plot summary, supporting details, commentary</vt:lpstr>
      <vt:lpstr>Let’s Try these! Plot summary, supporting details, commentary</vt:lpstr>
      <vt:lpstr>Let’s Try these! Plot summary, supporting details, commentary</vt:lpstr>
      <vt:lpstr>Let’s Try these! Plot summary, supporting details, commentary</vt:lpstr>
      <vt:lpstr>Let’s Try these! Plot summary, supporting details, commentary</vt:lpstr>
      <vt:lpstr>Now YOU try it: 10 minutes</vt:lpstr>
      <vt:lpstr>Building Success Criteria</vt:lpstr>
      <vt:lpstr>Building Success Criteria</vt:lpstr>
      <vt:lpstr>Writing with clear expectations: 10 Minutes</vt:lpstr>
      <vt:lpstr>Building this into your assignments</vt:lpstr>
      <vt:lpstr>THANK YOU &amp; QUESTIONS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paul-family</cp:lastModifiedBy>
  <cp:revision>27</cp:revision>
  <dcterms:created xsi:type="dcterms:W3CDTF">2013-07-15T20:26:09Z</dcterms:created>
  <dcterms:modified xsi:type="dcterms:W3CDTF">2016-07-18T14:23:30Z</dcterms:modified>
</cp:coreProperties>
</file>